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8" r:id="rId4"/>
    <p:sldId id="263" r:id="rId5"/>
    <p:sldId id="279" r:id="rId6"/>
    <p:sldId id="265" r:id="rId7"/>
    <p:sldId id="271" r:id="rId8"/>
    <p:sldId id="272" r:id="rId9"/>
    <p:sldId id="273" r:id="rId10"/>
    <p:sldId id="275" r:id="rId11"/>
    <p:sldId id="269" r:id="rId12"/>
    <p:sldId id="276" r:id="rId13"/>
    <p:sldId id="277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342871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685740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028610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371480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714350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057219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2400089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2742960" algn="l" defTabSz="685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545656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292"/>
    <a:srgbClr val="AEB0B0"/>
    <a:srgbClr val="004A5D"/>
    <a:srgbClr val="F39D24"/>
    <a:srgbClr val="F16500"/>
    <a:srgbClr val="9AD7A3"/>
    <a:srgbClr val="2CA02C"/>
    <a:srgbClr val="9A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45656"/>
        </a:fontRef>
        <a:srgbClr val="5456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45656"/>
        </a:fontRef>
        <a:srgbClr val="545656"/>
      </a:tcTxStyle>
      <a:tcStyle>
        <a:tcBdr>
          <a:left>
            <a:ln w="6350" cap="flat">
              <a:solidFill>
                <a:schemeClr val="accent5"/>
              </a:solidFill>
              <a:prstDash val="solid"/>
              <a:miter lim="800000"/>
            </a:ln>
          </a:left>
          <a:right>
            <a:ln w="6350" cap="flat">
              <a:solidFill>
                <a:schemeClr val="accent5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5656"/>
        </a:fontRef>
        <a:srgbClr val="5456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5"/>
              </a:solidFill>
              <a:prstDash val="solid"/>
              <a:miter lim="800000"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45656"/>
        </a:fontRef>
        <a:srgbClr val="54565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1"/>
          </a:solidFill>
        </a:fill>
      </a:tcStyle>
    </a:wholeTbl>
    <a:band2H>
      <a:tcTxStyle/>
      <a:tcStyle>
        <a:tcBdr/>
        <a:fill>
          <a:solidFill>
            <a:srgbClr val="E6E8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45656"/>
        </a:fontRef>
        <a:srgbClr val="54565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CA"/>
          </a:solidFill>
        </a:fill>
      </a:tcStyle>
    </a:wholeTbl>
    <a:band2H>
      <a:tcTxStyle/>
      <a:tcStyle>
        <a:tcBdr/>
        <a:fill>
          <a:solidFill>
            <a:srgbClr val="E6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45656"/>
        </a:fontRef>
        <a:srgbClr val="54565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ACA"/>
          </a:solidFill>
        </a:fill>
      </a:tcStyle>
    </a:wholeTbl>
    <a:band2H>
      <a:tcTxStyle/>
      <a:tcStyle>
        <a:tcBdr/>
        <a:fill>
          <a:solidFill>
            <a:srgbClr val="FCED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5656"/>
        </a:fontRef>
        <a:srgbClr val="5456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45656"/>
        </a:fontRef>
        <a:srgbClr val="5456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45656"/>
              </a:solidFill>
              <a:prstDash val="solid"/>
              <a:round/>
            </a:ln>
          </a:top>
          <a:bottom>
            <a:ln w="25400" cap="flat">
              <a:solidFill>
                <a:srgbClr val="5456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45656"/>
              </a:solidFill>
              <a:prstDash val="solid"/>
              <a:round/>
            </a:ln>
          </a:top>
          <a:bottom>
            <a:ln w="25400" cap="flat">
              <a:solidFill>
                <a:srgbClr val="5456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5656"/>
        </a:fontRef>
        <a:srgbClr val="54565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4565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4565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4565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5" autoAdjust="0"/>
    <p:restoredTop sz="93792" autoAdjust="0"/>
  </p:normalViewPr>
  <p:slideViewPr>
    <p:cSldViewPr snapToGrid="0">
      <p:cViewPr varScale="1">
        <p:scale>
          <a:sx n="115" d="100"/>
          <a:sy n="115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740" latinLnBrk="0">
      <a:defRPr sz="900">
        <a:latin typeface="+mn-lt"/>
        <a:ea typeface="+mn-ea"/>
        <a:cs typeface="+mn-cs"/>
        <a:sym typeface="Arial"/>
      </a:defRPr>
    </a:lvl1pPr>
    <a:lvl2pPr indent="228600" defTabSz="685740" latinLnBrk="0">
      <a:defRPr sz="900">
        <a:latin typeface="+mn-lt"/>
        <a:ea typeface="+mn-ea"/>
        <a:cs typeface="+mn-cs"/>
        <a:sym typeface="Arial"/>
      </a:defRPr>
    </a:lvl2pPr>
    <a:lvl3pPr indent="457200" defTabSz="685740" latinLnBrk="0">
      <a:defRPr sz="900">
        <a:latin typeface="+mn-lt"/>
        <a:ea typeface="+mn-ea"/>
        <a:cs typeface="+mn-cs"/>
        <a:sym typeface="Arial"/>
      </a:defRPr>
    </a:lvl3pPr>
    <a:lvl4pPr indent="685800" defTabSz="685740" latinLnBrk="0">
      <a:defRPr sz="900">
        <a:latin typeface="+mn-lt"/>
        <a:ea typeface="+mn-ea"/>
        <a:cs typeface="+mn-cs"/>
        <a:sym typeface="Arial"/>
      </a:defRPr>
    </a:lvl4pPr>
    <a:lvl5pPr indent="914400" defTabSz="685740" latinLnBrk="0">
      <a:defRPr sz="900">
        <a:latin typeface="+mn-lt"/>
        <a:ea typeface="+mn-ea"/>
        <a:cs typeface="+mn-cs"/>
        <a:sym typeface="Arial"/>
      </a:defRPr>
    </a:lvl5pPr>
    <a:lvl6pPr indent="1143000" defTabSz="685740" latinLnBrk="0">
      <a:defRPr sz="900">
        <a:latin typeface="+mn-lt"/>
        <a:ea typeface="+mn-ea"/>
        <a:cs typeface="+mn-cs"/>
        <a:sym typeface="Arial"/>
      </a:defRPr>
    </a:lvl6pPr>
    <a:lvl7pPr indent="1371600" defTabSz="685740" latinLnBrk="0">
      <a:defRPr sz="900">
        <a:latin typeface="+mn-lt"/>
        <a:ea typeface="+mn-ea"/>
        <a:cs typeface="+mn-cs"/>
        <a:sym typeface="Arial"/>
      </a:defRPr>
    </a:lvl7pPr>
    <a:lvl8pPr indent="1600200" defTabSz="685740" latinLnBrk="0">
      <a:defRPr sz="900">
        <a:latin typeface="+mn-lt"/>
        <a:ea typeface="+mn-ea"/>
        <a:cs typeface="+mn-cs"/>
        <a:sym typeface="Arial"/>
      </a:defRPr>
    </a:lvl8pPr>
    <a:lvl9pPr indent="1828800" defTabSz="685740" latinLnBrk="0">
      <a:defRPr sz="9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64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36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age Image 2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D8F8CF33-4321-4824-BAB6-DC5C721D57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"/>
          <a:stretch/>
        </p:blipFill>
        <p:spPr>
          <a:xfrm>
            <a:off x="-1" y="-1"/>
            <a:ext cx="9144001" cy="5143499"/>
          </a:xfrm>
          <a:prstGeom prst="rect">
            <a:avLst/>
          </a:prstGeom>
        </p:spPr>
      </p:pic>
      <p:pic>
        <p:nvPicPr>
          <p:cNvPr id="13" name="Picture 22" descr="Picture 22"/>
          <p:cNvPicPr>
            <a:picLocks noChangeAspect="1"/>
          </p:cNvPicPr>
          <p:nvPr userDrawn="1"/>
        </p:nvPicPr>
        <p:blipFill>
          <a:blip r:embed="rId4"/>
          <a:srcRect r="36354"/>
          <a:stretch>
            <a:fillRect/>
          </a:stretch>
        </p:blipFill>
        <p:spPr>
          <a:xfrm>
            <a:off x="-1" y="0"/>
            <a:ext cx="5819776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 4"/>
          <p:cNvGrpSpPr/>
          <p:nvPr/>
        </p:nvGrpSpPr>
        <p:grpSpPr>
          <a:xfrm>
            <a:off x="533780" y="1146010"/>
            <a:ext cx="1768800" cy="302831"/>
            <a:chOff x="0" y="0"/>
            <a:chExt cx="1768799" cy="302830"/>
          </a:xfrm>
        </p:grpSpPr>
        <p:sp>
          <p:nvSpPr>
            <p:cNvPr id="14" name="Freeform 5"/>
            <p:cNvSpPr/>
            <p:nvPr/>
          </p:nvSpPr>
          <p:spPr>
            <a:xfrm>
              <a:off x="1589854" y="92545"/>
              <a:ext cx="178946" cy="20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extrusionOk="0">
                  <a:moveTo>
                    <a:pt x="21032" y="5303"/>
                  </a:moveTo>
                  <a:cubicBezTo>
                    <a:pt x="19326" y="2791"/>
                    <a:pt x="17053" y="782"/>
                    <a:pt x="13642" y="279"/>
                  </a:cubicBezTo>
                  <a:cubicBezTo>
                    <a:pt x="11368" y="-223"/>
                    <a:pt x="8526" y="-223"/>
                    <a:pt x="5684" y="1786"/>
                  </a:cubicBezTo>
                  <a:cubicBezTo>
                    <a:pt x="5684" y="1786"/>
                    <a:pt x="5684" y="279"/>
                    <a:pt x="5684" y="27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1377"/>
                    <a:pt x="0" y="21377"/>
                    <a:pt x="0" y="21377"/>
                  </a:cubicBezTo>
                  <a:cubicBezTo>
                    <a:pt x="5684" y="21377"/>
                    <a:pt x="5684" y="21377"/>
                    <a:pt x="5684" y="21377"/>
                  </a:cubicBezTo>
                  <a:cubicBezTo>
                    <a:pt x="5684" y="9824"/>
                    <a:pt x="5684" y="9824"/>
                    <a:pt x="5684" y="9824"/>
                  </a:cubicBezTo>
                  <a:cubicBezTo>
                    <a:pt x="5684" y="7312"/>
                    <a:pt x="7389" y="4800"/>
                    <a:pt x="10800" y="4800"/>
                  </a:cubicBezTo>
                  <a:cubicBezTo>
                    <a:pt x="14211" y="4800"/>
                    <a:pt x="15916" y="7312"/>
                    <a:pt x="15916" y="10326"/>
                  </a:cubicBezTo>
                  <a:cubicBezTo>
                    <a:pt x="15916" y="21377"/>
                    <a:pt x="15916" y="21377"/>
                    <a:pt x="15916" y="21377"/>
                  </a:cubicBezTo>
                  <a:cubicBezTo>
                    <a:pt x="21600" y="21377"/>
                    <a:pt x="21600" y="21377"/>
                    <a:pt x="21600" y="21377"/>
                  </a:cubicBezTo>
                  <a:cubicBezTo>
                    <a:pt x="21600" y="21377"/>
                    <a:pt x="21600" y="15349"/>
                    <a:pt x="21600" y="10828"/>
                  </a:cubicBezTo>
                  <a:cubicBezTo>
                    <a:pt x="21600" y="8317"/>
                    <a:pt x="21600" y="6307"/>
                    <a:pt x="21032" y="53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Freeform 6"/>
            <p:cNvSpPr/>
            <p:nvPr/>
          </p:nvSpPr>
          <p:spPr>
            <a:xfrm>
              <a:off x="183532" y="90397"/>
              <a:ext cx="197299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143" y="0"/>
                    <a:pt x="0" y="4418"/>
                    <a:pt x="0" y="10800"/>
                  </a:cubicBezTo>
                  <a:cubicBezTo>
                    <a:pt x="0" y="17182"/>
                    <a:pt x="4629" y="21600"/>
                    <a:pt x="11314" y="21600"/>
                  </a:cubicBezTo>
                  <a:cubicBezTo>
                    <a:pt x="14400" y="21600"/>
                    <a:pt x="16971" y="21109"/>
                    <a:pt x="20057" y="18655"/>
                  </a:cubicBezTo>
                  <a:cubicBezTo>
                    <a:pt x="20057" y="18655"/>
                    <a:pt x="16971" y="15218"/>
                    <a:pt x="16971" y="15218"/>
                  </a:cubicBezTo>
                  <a:cubicBezTo>
                    <a:pt x="15429" y="16691"/>
                    <a:pt x="13886" y="17182"/>
                    <a:pt x="11314" y="17182"/>
                  </a:cubicBezTo>
                  <a:cubicBezTo>
                    <a:pt x="8229" y="17182"/>
                    <a:pt x="5657" y="15218"/>
                    <a:pt x="5143" y="12764"/>
                  </a:cubicBezTo>
                  <a:cubicBezTo>
                    <a:pt x="5143" y="12273"/>
                    <a:pt x="21600" y="12764"/>
                    <a:pt x="21600" y="12764"/>
                  </a:cubicBezTo>
                  <a:cubicBezTo>
                    <a:pt x="21600" y="11782"/>
                    <a:pt x="21600" y="11291"/>
                    <a:pt x="21600" y="10800"/>
                  </a:cubicBezTo>
                  <a:cubicBezTo>
                    <a:pt x="21600" y="4909"/>
                    <a:pt x="16971" y="0"/>
                    <a:pt x="10800" y="0"/>
                  </a:cubicBezTo>
                  <a:close/>
                  <a:moveTo>
                    <a:pt x="5143" y="8345"/>
                  </a:moveTo>
                  <a:cubicBezTo>
                    <a:pt x="6171" y="6382"/>
                    <a:pt x="8229" y="4909"/>
                    <a:pt x="10800" y="4909"/>
                  </a:cubicBezTo>
                  <a:cubicBezTo>
                    <a:pt x="13886" y="4909"/>
                    <a:pt x="15943" y="6382"/>
                    <a:pt x="16457" y="8345"/>
                  </a:cubicBezTo>
                  <a:lnTo>
                    <a:pt x="5143" y="834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Freeform 7"/>
            <p:cNvSpPr/>
            <p:nvPr/>
          </p:nvSpPr>
          <p:spPr>
            <a:xfrm>
              <a:off x="401478" y="90397"/>
              <a:ext cx="206475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964"/>
                  </a:moveTo>
                  <a:cubicBezTo>
                    <a:pt x="14727" y="982"/>
                    <a:pt x="12764" y="0"/>
                    <a:pt x="10309" y="0"/>
                  </a:cubicBezTo>
                  <a:cubicBezTo>
                    <a:pt x="9818" y="0"/>
                    <a:pt x="9327" y="491"/>
                    <a:pt x="8345" y="491"/>
                  </a:cubicBezTo>
                  <a:cubicBezTo>
                    <a:pt x="0" y="12764"/>
                    <a:pt x="0" y="12764"/>
                    <a:pt x="0" y="12764"/>
                  </a:cubicBezTo>
                  <a:cubicBezTo>
                    <a:pt x="982" y="17673"/>
                    <a:pt x="5400" y="21600"/>
                    <a:pt x="10309" y="21600"/>
                  </a:cubicBezTo>
                  <a:cubicBezTo>
                    <a:pt x="12764" y="21600"/>
                    <a:pt x="14727" y="21109"/>
                    <a:pt x="16691" y="19636"/>
                  </a:cubicBezTo>
                  <a:cubicBezTo>
                    <a:pt x="16691" y="20127"/>
                    <a:pt x="16691" y="21109"/>
                    <a:pt x="16691" y="21109"/>
                  </a:cubicBezTo>
                  <a:cubicBezTo>
                    <a:pt x="21600" y="21109"/>
                    <a:pt x="21600" y="21109"/>
                    <a:pt x="21600" y="21109"/>
                  </a:cubicBezTo>
                  <a:cubicBezTo>
                    <a:pt x="21600" y="491"/>
                    <a:pt x="21600" y="491"/>
                    <a:pt x="21600" y="491"/>
                  </a:cubicBezTo>
                  <a:cubicBezTo>
                    <a:pt x="16691" y="491"/>
                    <a:pt x="16691" y="491"/>
                    <a:pt x="16691" y="491"/>
                  </a:cubicBezTo>
                  <a:cubicBezTo>
                    <a:pt x="16691" y="491"/>
                    <a:pt x="16691" y="1473"/>
                    <a:pt x="16691" y="1964"/>
                  </a:cubicBezTo>
                  <a:close/>
                  <a:moveTo>
                    <a:pt x="10309" y="16691"/>
                  </a:moveTo>
                  <a:cubicBezTo>
                    <a:pt x="7364" y="16691"/>
                    <a:pt x="4418" y="14236"/>
                    <a:pt x="4418" y="10800"/>
                  </a:cubicBezTo>
                  <a:cubicBezTo>
                    <a:pt x="4418" y="7855"/>
                    <a:pt x="7364" y="4909"/>
                    <a:pt x="10309" y="4909"/>
                  </a:cubicBezTo>
                  <a:cubicBezTo>
                    <a:pt x="13745" y="4909"/>
                    <a:pt x="16691" y="7855"/>
                    <a:pt x="16691" y="10800"/>
                  </a:cubicBezTo>
                  <a:cubicBezTo>
                    <a:pt x="16691" y="14236"/>
                    <a:pt x="13745" y="16691"/>
                    <a:pt x="10309" y="166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Freeform 8"/>
            <p:cNvSpPr/>
            <p:nvPr/>
          </p:nvSpPr>
          <p:spPr>
            <a:xfrm>
              <a:off x="1346673" y="90397"/>
              <a:ext cx="206475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964"/>
                  </a:moveTo>
                  <a:cubicBezTo>
                    <a:pt x="14727" y="982"/>
                    <a:pt x="12764" y="0"/>
                    <a:pt x="10800" y="0"/>
                  </a:cubicBezTo>
                  <a:cubicBezTo>
                    <a:pt x="9818" y="0"/>
                    <a:pt x="9327" y="491"/>
                    <a:pt x="8836" y="491"/>
                  </a:cubicBezTo>
                  <a:cubicBezTo>
                    <a:pt x="0" y="12764"/>
                    <a:pt x="0" y="12764"/>
                    <a:pt x="0" y="12764"/>
                  </a:cubicBezTo>
                  <a:cubicBezTo>
                    <a:pt x="982" y="17673"/>
                    <a:pt x="5400" y="21600"/>
                    <a:pt x="10800" y="21600"/>
                  </a:cubicBezTo>
                  <a:cubicBezTo>
                    <a:pt x="12764" y="21600"/>
                    <a:pt x="14727" y="21109"/>
                    <a:pt x="16691" y="19636"/>
                  </a:cubicBezTo>
                  <a:cubicBezTo>
                    <a:pt x="16691" y="20127"/>
                    <a:pt x="16691" y="21109"/>
                    <a:pt x="16691" y="21109"/>
                  </a:cubicBezTo>
                  <a:cubicBezTo>
                    <a:pt x="21600" y="21109"/>
                    <a:pt x="21600" y="21109"/>
                    <a:pt x="21600" y="21109"/>
                  </a:cubicBezTo>
                  <a:cubicBezTo>
                    <a:pt x="21600" y="491"/>
                    <a:pt x="21600" y="491"/>
                    <a:pt x="21600" y="491"/>
                  </a:cubicBezTo>
                  <a:cubicBezTo>
                    <a:pt x="16691" y="491"/>
                    <a:pt x="16691" y="491"/>
                    <a:pt x="16691" y="491"/>
                  </a:cubicBezTo>
                  <a:cubicBezTo>
                    <a:pt x="16691" y="491"/>
                    <a:pt x="16691" y="1473"/>
                    <a:pt x="16691" y="1964"/>
                  </a:cubicBezTo>
                  <a:close/>
                  <a:moveTo>
                    <a:pt x="10800" y="16691"/>
                  </a:moveTo>
                  <a:cubicBezTo>
                    <a:pt x="7364" y="16691"/>
                    <a:pt x="4909" y="14236"/>
                    <a:pt x="4909" y="10800"/>
                  </a:cubicBezTo>
                  <a:cubicBezTo>
                    <a:pt x="4909" y="7855"/>
                    <a:pt x="7364" y="4909"/>
                    <a:pt x="10800" y="4909"/>
                  </a:cubicBezTo>
                  <a:cubicBezTo>
                    <a:pt x="13745" y="4909"/>
                    <a:pt x="16691" y="7855"/>
                    <a:pt x="16691" y="10800"/>
                  </a:cubicBezTo>
                  <a:cubicBezTo>
                    <a:pt x="16691" y="14236"/>
                    <a:pt x="13745" y="16691"/>
                    <a:pt x="10800" y="166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Freeform 9"/>
            <p:cNvSpPr/>
            <p:nvPr/>
          </p:nvSpPr>
          <p:spPr>
            <a:xfrm>
              <a:off x="-1" y="-1"/>
              <a:ext cx="169769" cy="29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7836"/>
                  </a:lnTo>
                  <a:lnTo>
                    <a:pt x="6714" y="17836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Freeform 10"/>
            <p:cNvSpPr/>
            <p:nvPr/>
          </p:nvSpPr>
          <p:spPr>
            <a:xfrm>
              <a:off x="791485" y="90397"/>
              <a:ext cx="201888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0"/>
                  </a:moveTo>
                  <a:cubicBezTo>
                    <a:pt x="5526" y="0"/>
                    <a:pt x="0" y="4418"/>
                    <a:pt x="0" y="10800"/>
                  </a:cubicBezTo>
                  <a:cubicBezTo>
                    <a:pt x="0" y="17182"/>
                    <a:pt x="5023" y="21600"/>
                    <a:pt x="11051" y="21600"/>
                  </a:cubicBezTo>
                  <a:cubicBezTo>
                    <a:pt x="14567" y="21600"/>
                    <a:pt x="17079" y="21109"/>
                    <a:pt x="19591" y="18655"/>
                  </a:cubicBezTo>
                  <a:cubicBezTo>
                    <a:pt x="19591" y="18655"/>
                    <a:pt x="17079" y="15218"/>
                    <a:pt x="17079" y="15218"/>
                  </a:cubicBezTo>
                  <a:cubicBezTo>
                    <a:pt x="15070" y="16691"/>
                    <a:pt x="13563" y="17182"/>
                    <a:pt x="11553" y="17182"/>
                  </a:cubicBezTo>
                  <a:cubicBezTo>
                    <a:pt x="8540" y="17182"/>
                    <a:pt x="6028" y="15218"/>
                    <a:pt x="5023" y="12764"/>
                  </a:cubicBezTo>
                  <a:cubicBezTo>
                    <a:pt x="5023" y="12273"/>
                    <a:pt x="21600" y="12764"/>
                    <a:pt x="21600" y="12764"/>
                  </a:cubicBezTo>
                  <a:cubicBezTo>
                    <a:pt x="21600" y="11782"/>
                    <a:pt x="21600" y="11291"/>
                    <a:pt x="21600" y="10800"/>
                  </a:cubicBezTo>
                  <a:cubicBezTo>
                    <a:pt x="21600" y="4909"/>
                    <a:pt x="17079" y="0"/>
                    <a:pt x="11051" y="0"/>
                  </a:cubicBezTo>
                  <a:close/>
                  <a:moveTo>
                    <a:pt x="5526" y="8345"/>
                  </a:moveTo>
                  <a:cubicBezTo>
                    <a:pt x="6530" y="6382"/>
                    <a:pt x="8540" y="4909"/>
                    <a:pt x="11051" y="4909"/>
                  </a:cubicBezTo>
                  <a:cubicBezTo>
                    <a:pt x="13563" y="4909"/>
                    <a:pt x="15572" y="6382"/>
                    <a:pt x="16577" y="8345"/>
                  </a:cubicBezTo>
                  <a:lnTo>
                    <a:pt x="5526" y="834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Freeform 11"/>
            <p:cNvSpPr/>
            <p:nvPr/>
          </p:nvSpPr>
          <p:spPr>
            <a:xfrm>
              <a:off x="1016313" y="-1"/>
              <a:ext cx="213358" cy="29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280" y="21600"/>
                    <a:pt x="5280" y="21600"/>
                    <a:pt x="5280" y="21600"/>
                  </a:cubicBezTo>
                  <a:cubicBezTo>
                    <a:pt x="5280" y="15677"/>
                    <a:pt x="5280" y="15677"/>
                    <a:pt x="5280" y="15677"/>
                  </a:cubicBezTo>
                  <a:cubicBezTo>
                    <a:pt x="10560" y="15677"/>
                    <a:pt x="10560" y="15677"/>
                    <a:pt x="10560" y="15677"/>
                  </a:cubicBezTo>
                  <a:cubicBezTo>
                    <a:pt x="15840" y="15677"/>
                    <a:pt x="21600" y="12890"/>
                    <a:pt x="21600" y="7665"/>
                  </a:cubicBezTo>
                  <a:cubicBezTo>
                    <a:pt x="21600" y="3832"/>
                    <a:pt x="17280" y="0"/>
                    <a:pt x="10560" y="0"/>
                  </a:cubicBezTo>
                  <a:close/>
                  <a:moveTo>
                    <a:pt x="10560" y="11845"/>
                  </a:moveTo>
                  <a:cubicBezTo>
                    <a:pt x="9120" y="11845"/>
                    <a:pt x="6720" y="11845"/>
                    <a:pt x="5280" y="11845"/>
                  </a:cubicBezTo>
                  <a:cubicBezTo>
                    <a:pt x="5280" y="3832"/>
                    <a:pt x="5280" y="3832"/>
                    <a:pt x="5280" y="3832"/>
                  </a:cubicBezTo>
                  <a:cubicBezTo>
                    <a:pt x="5280" y="3832"/>
                    <a:pt x="9120" y="3832"/>
                    <a:pt x="10560" y="3832"/>
                  </a:cubicBezTo>
                  <a:cubicBezTo>
                    <a:pt x="13920" y="3832"/>
                    <a:pt x="16320" y="5574"/>
                    <a:pt x="16320" y="7665"/>
                  </a:cubicBezTo>
                  <a:cubicBezTo>
                    <a:pt x="16320" y="10103"/>
                    <a:pt x="13440" y="11845"/>
                    <a:pt x="10560" y="118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Freeform 12"/>
            <p:cNvSpPr/>
            <p:nvPr/>
          </p:nvSpPr>
          <p:spPr>
            <a:xfrm>
              <a:off x="1257200" y="13559"/>
              <a:ext cx="80297" cy="28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06" y="16108"/>
                  </a:moveTo>
                  <a:cubicBezTo>
                    <a:pt x="12706" y="14644"/>
                    <a:pt x="12706" y="0"/>
                    <a:pt x="127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3912"/>
                    <a:pt x="0" y="16475"/>
                  </a:cubicBezTo>
                  <a:cubicBezTo>
                    <a:pt x="0" y="18671"/>
                    <a:pt x="5082" y="21600"/>
                    <a:pt x="21600" y="21600"/>
                  </a:cubicBezTo>
                  <a:cubicBezTo>
                    <a:pt x="20329" y="21600"/>
                    <a:pt x="21600" y="18305"/>
                    <a:pt x="21600" y="18305"/>
                  </a:cubicBezTo>
                  <a:cubicBezTo>
                    <a:pt x="16518" y="18305"/>
                    <a:pt x="12706" y="17573"/>
                    <a:pt x="12706" y="161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Freeform 13"/>
            <p:cNvSpPr/>
            <p:nvPr/>
          </p:nvSpPr>
          <p:spPr>
            <a:xfrm>
              <a:off x="626306" y="90397"/>
              <a:ext cx="151415" cy="21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9327"/>
                  </a:moveTo>
                  <a:cubicBezTo>
                    <a:pt x="14175" y="9327"/>
                    <a:pt x="10800" y="8345"/>
                    <a:pt x="9450" y="7855"/>
                  </a:cubicBezTo>
                  <a:cubicBezTo>
                    <a:pt x="8100" y="7364"/>
                    <a:pt x="6750" y="6873"/>
                    <a:pt x="7425" y="6382"/>
                  </a:cubicBezTo>
                  <a:cubicBezTo>
                    <a:pt x="7425" y="5400"/>
                    <a:pt x="7425" y="4418"/>
                    <a:pt x="10800" y="4418"/>
                  </a:cubicBezTo>
                  <a:cubicBezTo>
                    <a:pt x="12825" y="4418"/>
                    <a:pt x="15525" y="5400"/>
                    <a:pt x="18225" y="6382"/>
                  </a:cubicBezTo>
                  <a:cubicBezTo>
                    <a:pt x="21600" y="2945"/>
                    <a:pt x="21600" y="2945"/>
                    <a:pt x="21600" y="2945"/>
                  </a:cubicBezTo>
                  <a:cubicBezTo>
                    <a:pt x="17550" y="491"/>
                    <a:pt x="13500" y="0"/>
                    <a:pt x="10125" y="0"/>
                  </a:cubicBezTo>
                  <a:cubicBezTo>
                    <a:pt x="4725" y="0"/>
                    <a:pt x="675" y="2945"/>
                    <a:pt x="675" y="6873"/>
                  </a:cubicBezTo>
                  <a:cubicBezTo>
                    <a:pt x="675" y="9818"/>
                    <a:pt x="3375" y="11291"/>
                    <a:pt x="6075" y="11782"/>
                  </a:cubicBezTo>
                  <a:cubicBezTo>
                    <a:pt x="7425" y="12273"/>
                    <a:pt x="11475" y="13255"/>
                    <a:pt x="12825" y="13255"/>
                  </a:cubicBezTo>
                  <a:cubicBezTo>
                    <a:pt x="14175" y="13745"/>
                    <a:pt x="14850" y="14236"/>
                    <a:pt x="14850" y="15218"/>
                  </a:cubicBezTo>
                  <a:cubicBezTo>
                    <a:pt x="14850" y="15709"/>
                    <a:pt x="14850" y="17182"/>
                    <a:pt x="10800" y="17182"/>
                  </a:cubicBezTo>
                  <a:cubicBezTo>
                    <a:pt x="9450" y="17182"/>
                    <a:pt x="6750" y="17182"/>
                    <a:pt x="3375" y="15218"/>
                  </a:cubicBezTo>
                  <a:cubicBezTo>
                    <a:pt x="0" y="18655"/>
                    <a:pt x="0" y="18655"/>
                    <a:pt x="0" y="18655"/>
                  </a:cubicBezTo>
                  <a:cubicBezTo>
                    <a:pt x="2700" y="20127"/>
                    <a:pt x="6075" y="21600"/>
                    <a:pt x="10800" y="21600"/>
                  </a:cubicBezTo>
                  <a:cubicBezTo>
                    <a:pt x="17550" y="21600"/>
                    <a:pt x="21600" y="19145"/>
                    <a:pt x="21600" y="15218"/>
                  </a:cubicBezTo>
                  <a:cubicBezTo>
                    <a:pt x="21600" y="11782"/>
                    <a:pt x="18900" y="10309"/>
                    <a:pt x="15525" y="93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088" y="4311048"/>
            <a:ext cx="5945600" cy="257851"/>
          </a:xfrm>
          <a:prstGeom prst="rect">
            <a:avLst/>
          </a:prstGeom>
        </p:spPr>
        <p:txBody>
          <a:bodyPr anchor="ctr"/>
          <a:lstStyle>
            <a:lvl1pPr marL="0" indent="0"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342882"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0" indent="685765"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0" indent="1028649"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0" indent="1371531"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t>Author and version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71087" y="4573580"/>
            <a:ext cx="5945602" cy="257851"/>
          </a:xfrm>
          <a:prstGeom prst="rect">
            <a:avLst/>
          </a:prstGeom>
        </p:spPr>
        <p:txBody>
          <a:bodyPr anchor="ctr"/>
          <a:lstStyle>
            <a:lvl1pPr marL="0" indent="0"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Date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71086" y="3945063"/>
            <a:ext cx="5945603" cy="271953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Subtitle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71086" y="2973533"/>
            <a:ext cx="5945603" cy="966642"/>
          </a:xfrm>
          <a:prstGeom prst="rect">
            <a:avLst/>
          </a:prstGeom>
        </p:spPr>
        <p:txBody>
          <a:bodyPr anchor="b"/>
          <a:lstStyle>
            <a:lvl1pPr marL="0" indent="0" defTabSz="637762">
              <a:lnSpc>
                <a:spcPct val="90000"/>
              </a:lnSpc>
              <a:spcBef>
                <a:spcPts val="0"/>
              </a:spcBef>
              <a:defRPr sz="3534" b="1">
                <a:solidFill>
                  <a:srgbClr val="FFFFFF"/>
                </a:solidFill>
                <a:effectLst>
                  <a:outerShdw blurRad="35433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Click to edit title of this presentation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2 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66039" y="1381125"/>
            <a:ext cx="4707020" cy="3243264"/>
          </a:xfrm>
          <a:prstGeom prst="rect">
            <a:avLst/>
          </a:prstGeom>
        </p:spPr>
        <p:txBody>
          <a:bodyPr/>
          <a:lstStyle>
            <a:lvl1pPr marL="0" indent="-172800">
              <a:spcBef>
                <a:spcPts val="3100"/>
              </a:spcBef>
            </a:lvl1pPr>
            <a:lvl2pPr marL="129939" indent="-128580">
              <a:spcBef>
                <a:spcPts val="3100"/>
              </a:spcBef>
            </a:lvl2pPr>
            <a:lvl3pPr marL="295539" indent="-128580">
              <a:spcBef>
                <a:spcPts val="3100"/>
              </a:spcBef>
            </a:lvl3pPr>
            <a:lvl4pPr marL="529539" indent="-128580">
              <a:spcBef>
                <a:spcPts val="3100"/>
              </a:spcBef>
            </a:lvl4pPr>
            <a:lvl5pPr marL="731139" indent="-128580">
              <a:spcBef>
                <a:spcPts val="3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574675" y="571050"/>
            <a:ext cx="3068761" cy="40533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866039" y="560387"/>
            <a:ext cx="4701699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4675" y="560387"/>
            <a:ext cx="6083300" cy="10175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000" b="1">
                <a:solidFill>
                  <a:schemeClr val="accent5"/>
                </a:solidFill>
              </a:defRPr>
            </a:lvl1pPr>
            <a:lvl2pPr marL="172800" indent="-171441">
              <a:lnSpc>
                <a:spcPct val="90000"/>
              </a:lnSpc>
              <a:spcBef>
                <a:spcPts val="0"/>
              </a:spcBef>
              <a:buSzTx/>
              <a:buNone/>
              <a:defRPr sz="5000" b="1">
                <a:solidFill>
                  <a:schemeClr val="accent5"/>
                </a:solidFill>
              </a:defRPr>
            </a:lvl2pPr>
            <a:lvl3pPr marL="881296" indent="-714337">
              <a:lnSpc>
                <a:spcPct val="90000"/>
              </a:lnSpc>
              <a:spcBef>
                <a:spcPts val="0"/>
              </a:spcBef>
              <a:defRPr sz="5000" b="1">
                <a:solidFill>
                  <a:schemeClr val="accent5"/>
                </a:solidFill>
              </a:defRPr>
            </a:lvl3pPr>
            <a:lvl4pPr marL="1115296" indent="-714337">
              <a:lnSpc>
                <a:spcPct val="90000"/>
              </a:lnSpc>
              <a:spcBef>
                <a:spcPts val="0"/>
              </a:spcBef>
              <a:defRPr sz="5000" b="1">
                <a:solidFill>
                  <a:schemeClr val="accent5"/>
                </a:solidFill>
              </a:defRPr>
            </a:lvl4pPr>
            <a:lvl5pPr marL="1316896" indent="-714337">
              <a:lnSpc>
                <a:spcPct val="90000"/>
              </a:lnSpc>
              <a:spcBef>
                <a:spcPts val="0"/>
              </a:spcBef>
              <a:defRPr sz="5000" b="1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Bullets journey li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4676" y="1343025"/>
            <a:ext cx="4701052" cy="3281363"/>
          </a:xfrm>
          <a:prstGeom prst="rect">
            <a:avLst/>
          </a:prstGeom>
        </p:spPr>
        <p:txBody>
          <a:bodyPr/>
          <a:lstStyle>
            <a:lvl1pPr marL="0" indent="-172800">
              <a:spcBef>
                <a:spcPts val="3100"/>
              </a:spcBef>
            </a:lvl1pPr>
            <a:lvl2pPr marL="129939" indent="-128580">
              <a:spcBef>
                <a:spcPts val="3100"/>
              </a:spcBef>
            </a:lvl2pPr>
            <a:lvl3pPr marL="295539" indent="-128580">
              <a:spcBef>
                <a:spcPts val="3100"/>
              </a:spcBef>
            </a:lvl3pPr>
            <a:lvl4pPr marL="529539" indent="-128580">
              <a:spcBef>
                <a:spcPts val="3100"/>
              </a:spcBef>
            </a:lvl4pPr>
            <a:lvl5pPr marL="731139" indent="-128580">
              <a:spcBef>
                <a:spcPts val="3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74673" y="560387"/>
            <a:ext cx="4701056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06933" y="4808264"/>
            <a:ext cx="208418" cy="191841"/>
          </a:xfrm>
          <a:prstGeom prst="rect">
            <a:avLst/>
          </a:prstGeom>
        </p:spPr>
        <p:txBody>
          <a:bodyPr lIns="34289" tIns="34289" rIns="34289" bIns="34289"/>
          <a:lstStyle>
            <a:lvl1pPr defTabSz="685800">
              <a:defRPr sz="900">
                <a:solidFill>
                  <a:srgbClr val="222B3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35"/>
          <p:cNvGrpSpPr/>
          <p:nvPr/>
        </p:nvGrpSpPr>
        <p:grpSpPr>
          <a:xfrm>
            <a:off x="-2" y="1543737"/>
            <a:ext cx="9144000" cy="3614007"/>
            <a:chOff x="0" y="0"/>
            <a:chExt cx="9143999" cy="3614006"/>
          </a:xfrm>
        </p:grpSpPr>
        <p:sp>
          <p:nvSpPr>
            <p:cNvPr id="167" name="Rectangle 136"/>
            <p:cNvSpPr/>
            <p:nvPr/>
          </p:nvSpPr>
          <p:spPr>
            <a:xfrm flipH="1">
              <a:off x="0" y="0"/>
              <a:ext cx="9144000" cy="3604026"/>
            </a:xfrm>
            <a:prstGeom prst="rect">
              <a:avLst/>
            </a:prstGeom>
            <a:solidFill>
              <a:srgbClr val="EE4C1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" name="Rectangle 137"/>
            <p:cNvSpPr/>
            <p:nvPr/>
          </p:nvSpPr>
          <p:spPr>
            <a:xfrm>
              <a:off x="4344135" y="194780"/>
              <a:ext cx="4799864" cy="3409246"/>
            </a:xfrm>
            <a:prstGeom prst="rect">
              <a:avLst/>
            </a:prstGeom>
            <a:gradFill flip="none" rotWithShape="1">
              <a:gsLst>
                <a:gs pos="0">
                  <a:srgbClr val="E84B1C">
                    <a:alpha val="0"/>
                  </a:srgbClr>
                </a:gs>
                <a:gs pos="50000">
                  <a:srgbClr val="E84B1C">
                    <a:alpha val="0"/>
                  </a:srgbClr>
                </a:gs>
                <a:gs pos="100000">
                  <a:schemeClr val="accent6">
                    <a:alpha val="49000"/>
                  </a:schemeClr>
                </a:gs>
              </a:gsLst>
              <a:lin ang="1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Rectangle 138"/>
            <p:cNvSpPr/>
            <p:nvPr/>
          </p:nvSpPr>
          <p:spPr>
            <a:xfrm>
              <a:off x="0" y="9980"/>
              <a:ext cx="9144000" cy="3604027"/>
            </a:xfrm>
            <a:prstGeom prst="rect">
              <a:avLst/>
            </a:prstGeom>
            <a:gradFill flip="none" rotWithShape="1">
              <a:gsLst>
                <a:gs pos="0">
                  <a:srgbClr val="E84B1C">
                    <a:alpha val="0"/>
                  </a:srgbClr>
                </a:gs>
                <a:gs pos="38000">
                  <a:srgbClr val="E84B1C">
                    <a:alpha val="66000"/>
                  </a:srgbClr>
                </a:gs>
                <a:gs pos="78000">
                  <a:schemeClr val="accent6">
                    <a:alpha val="49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71" name="Picture 37" descr="Picture 37"/>
          <p:cNvPicPr>
            <a:picLocks noChangeAspect="1"/>
          </p:cNvPicPr>
          <p:nvPr/>
        </p:nvPicPr>
        <p:blipFill>
          <a:blip r:embed="rId2"/>
          <a:srcRect b="11412"/>
          <a:stretch>
            <a:fillRect/>
          </a:stretch>
        </p:blipFill>
        <p:spPr>
          <a:xfrm>
            <a:off x="5073137" y="2507468"/>
            <a:ext cx="4070864" cy="263603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Isosceles Triangle 1"/>
          <p:cNvSpPr/>
          <p:nvPr/>
        </p:nvSpPr>
        <p:spPr>
          <a:xfrm rot="10800000">
            <a:off x="8295241" y="1494441"/>
            <a:ext cx="339844" cy="200102"/>
          </a:xfrm>
          <a:prstGeom prst="triangl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" name="Straight Connector 4"/>
          <p:cNvSpPr/>
          <p:nvPr/>
        </p:nvSpPr>
        <p:spPr>
          <a:xfrm flipH="1">
            <a:off x="2690446" y="2838176"/>
            <a:ext cx="1" cy="1838152"/>
          </a:xfrm>
          <a:prstGeom prst="line">
            <a:avLst/>
          </a:prstGeom>
          <a:ln w="3175">
            <a:solidFill>
              <a:srgbClr val="EB4B18"/>
            </a:solidFill>
            <a:miter/>
          </a:ln>
        </p:spPr>
        <p:txBody>
          <a:bodyPr lIns="34289" tIns="34289" rIns="34289" bIns="34289"/>
          <a:lstStyle/>
          <a:p>
            <a:pPr defTabSz="6858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defTabSz="685800">
              <a:defRPr sz="900">
                <a:solidFill>
                  <a:srgbClr val="222B3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Graph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Top bar orange.png" descr="Top bar oran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defTabSz="685800">
              <a:defRPr sz="900">
                <a:solidFill>
                  <a:srgbClr val="222B3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90" name="Body Level One…"/>
          <p:cNvSpPr txBox="1">
            <a:spLocks noGrp="1"/>
          </p:cNvSpPr>
          <p:nvPr>
            <p:ph type="body" idx="1"/>
          </p:nvPr>
        </p:nvSpPr>
        <p:spPr>
          <a:xfrm>
            <a:off x="574675" y="1381125"/>
            <a:ext cx="7102475" cy="324326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172800" indent="-171441">
              <a:defRPr sz="1600"/>
            </a:lvl2pPr>
            <a:lvl3pPr marL="338400" indent="-171441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74673" y="560387"/>
            <a:ext cx="7102476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2"/>
          <a:srcRect t="41463" r="23732"/>
          <a:stretch>
            <a:fillRect/>
          </a:stretch>
        </p:blipFill>
        <p:spPr>
          <a:xfrm>
            <a:off x="7470868" y="0"/>
            <a:ext cx="1673132" cy="808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(b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genda"/>
          <p:cNvSpPr txBox="1">
            <a:spLocks noGrp="1"/>
          </p:cNvSpPr>
          <p:nvPr>
            <p:ph type="title" hasCustomPrompt="1"/>
          </p:nvPr>
        </p:nvSpPr>
        <p:spPr>
          <a:xfrm>
            <a:off x="571086" y="1028700"/>
            <a:ext cx="1510632" cy="3595688"/>
          </a:xfrm>
          <a:prstGeom prst="rect">
            <a:avLst/>
          </a:prstGeom>
        </p:spPr>
        <p:txBody>
          <a:bodyPr anchor="t"/>
          <a:lstStyle>
            <a:lvl1pPr>
              <a:defRPr sz="2700"/>
            </a:lvl1pPr>
          </a:lstStyle>
          <a:p>
            <a:r>
              <a:t>Agenda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88708" y="1190699"/>
            <a:ext cx="3955727" cy="245195"/>
          </a:xfrm>
          <a:prstGeom prst="rect">
            <a:avLst/>
          </a:prstGeom>
        </p:spPr>
        <p:txBody>
          <a:bodyPr anchor="ctr"/>
          <a:lstStyle>
            <a:lvl1pPr marL="0" indent="0">
              <a:defRPr b="1">
                <a:solidFill>
                  <a:schemeClr val="accent5"/>
                </a:solidFill>
              </a:defRPr>
            </a:lvl1pPr>
            <a:lvl2pPr marL="0" indent="342882">
              <a:buSzTx/>
              <a:buNone/>
              <a:defRPr b="1">
                <a:solidFill>
                  <a:schemeClr val="accent5"/>
                </a:solidFill>
              </a:defRPr>
            </a:lvl2pPr>
            <a:lvl3pPr marL="0" indent="685765">
              <a:buSzTx/>
              <a:buNone/>
              <a:defRPr b="1">
                <a:solidFill>
                  <a:schemeClr val="accent5"/>
                </a:solidFill>
              </a:defRPr>
            </a:lvl3pPr>
            <a:lvl4pPr marL="0" indent="1028649">
              <a:buSzTx/>
              <a:buNone/>
              <a:defRPr b="1">
                <a:solidFill>
                  <a:schemeClr val="accent5"/>
                </a:solidFill>
              </a:defRPr>
            </a:lvl4pPr>
            <a:lvl5pPr marL="0" indent="1371531">
              <a:buSzTx/>
              <a:buNone/>
              <a:defRPr b="1">
                <a:solidFill>
                  <a:schemeClr val="accent5"/>
                </a:solidFill>
              </a:defRPr>
            </a:lvl5pPr>
          </a:lstStyle>
          <a:p>
            <a:r>
              <a:t>Click to edit Topic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2788708" y="1435894"/>
            <a:ext cx="3955727" cy="202501"/>
          </a:xfrm>
          <a:prstGeom prst="rect">
            <a:avLst/>
          </a:prstGeom>
        </p:spPr>
        <p:txBody>
          <a:bodyPr anchor="ctr"/>
          <a:lstStyle>
            <a:lvl1pPr marL="0" indent="0">
              <a:defRPr sz="900" i="1"/>
            </a:lvl1pPr>
          </a:lstStyle>
          <a:p>
            <a:r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217738" y="1189433"/>
            <a:ext cx="425477" cy="245701"/>
          </a:xfrm>
          <a:prstGeom prst="rect">
            <a:avLst/>
          </a:prstGeom>
        </p:spPr>
        <p:txBody>
          <a:bodyPr anchor="ctr"/>
          <a:lstStyle>
            <a:lvl1pPr marL="0" indent="0" algn="r">
              <a:defRPr b="1">
                <a:solidFill>
                  <a:schemeClr val="accent5"/>
                </a:solidFill>
              </a:defRPr>
            </a:lvl1pPr>
          </a:lstStyle>
          <a:p>
            <a:r>
              <a:t>00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788708" y="1977461"/>
            <a:ext cx="3955727" cy="202501"/>
          </a:xfrm>
          <a:prstGeom prst="rect">
            <a:avLst/>
          </a:prstGeom>
        </p:spPr>
        <p:txBody>
          <a:bodyPr anchor="ctr"/>
          <a:lstStyle>
            <a:lvl1pPr marL="0" indent="0">
              <a:defRPr sz="900" i="1"/>
            </a:lvl1pPr>
          </a:lstStyle>
          <a:p>
            <a:r>
              <a:t>Click to edit Master text styles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2788708" y="2519028"/>
            <a:ext cx="3955727" cy="202501"/>
          </a:xfrm>
          <a:prstGeom prst="rect">
            <a:avLst/>
          </a:prstGeom>
        </p:spPr>
        <p:txBody>
          <a:bodyPr anchor="ctr"/>
          <a:lstStyle>
            <a:lvl1pPr marL="0" indent="0">
              <a:defRPr sz="900" i="1"/>
            </a:lvl1pPr>
          </a:lstStyle>
          <a:p>
            <a:r>
              <a:t>Click to edit Master text styles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788708" y="3060595"/>
            <a:ext cx="3955727" cy="202501"/>
          </a:xfrm>
          <a:prstGeom prst="rect">
            <a:avLst/>
          </a:prstGeom>
        </p:spPr>
        <p:txBody>
          <a:bodyPr anchor="ctr"/>
          <a:lstStyle>
            <a:lvl1pPr marL="0" indent="0">
              <a:defRPr sz="900" i="1"/>
            </a:lvl1pPr>
          </a:lstStyle>
          <a:p>
            <a:r>
              <a:t>Click to edit Master text styles</a:t>
            </a:r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217738" y="1731254"/>
            <a:ext cx="425477" cy="245701"/>
          </a:xfrm>
          <a:prstGeom prst="rect">
            <a:avLst/>
          </a:prstGeom>
        </p:spPr>
        <p:txBody>
          <a:bodyPr anchor="ctr"/>
          <a:lstStyle>
            <a:lvl1pPr marL="0" indent="0" algn="r">
              <a:defRPr b="1">
                <a:solidFill>
                  <a:schemeClr val="accent5"/>
                </a:solidFill>
              </a:defRPr>
            </a:lvl1pPr>
          </a:lstStyle>
          <a:p>
            <a:r>
              <a:t>00</a:t>
            </a:r>
          </a:p>
        </p:txBody>
      </p:sp>
      <p:sp>
        <p:nvSpPr>
          <p:cNvPr id="4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2217738" y="2273075"/>
            <a:ext cx="425477" cy="245701"/>
          </a:xfrm>
          <a:prstGeom prst="rect">
            <a:avLst/>
          </a:prstGeom>
        </p:spPr>
        <p:txBody>
          <a:bodyPr anchor="ctr"/>
          <a:lstStyle>
            <a:lvl1pPr marL="0" indent="0" algn="r">
              <a:defRPr b="1">
                <a:solidFill>
                  <a:schemeClr val="accent5"/>
                </a:solidFill>
              </a:defRPr>
            </a:lvl1pPr>
          </a:lstStyle>
          <a:p>
            <a:r>
              <a:t>00</a:t>
            </a:r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2217738" y="2814896"/>
            <a:ext cx="425477" cy="245701"/>
          </a:xfrm>
          <a:prstGeom prst="rect">
            <a:avLst/>
          </a:prstGeom>
        </p:spPr>
        <p:txBody>
          <a:bodyPr anchor="ctr"/>
          <a:lstStyle>
            <a:lvl1pPr marL="0" indent="0" algn="r">
              <a:defRPr b="1">
                <a:solidFill>
                  <a:schemeClr val="accent5"/>
                </a:solidFill>
              </a:defRPr>
            </a:lvl1pPr>
          </a:lstStyle>
          <a:p>
            <a:r>
              <a:t>00</a:t>
            </a:r>
          </a:p>
        </p:txBody>
      </p:sp>
      <p:sp>
        <p:nvSpPr>
          <p:cNvPr id="45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788708" y="1731760"/>
            <a:ext cx="3955727" cy="245701"/>
          </a:xfrm>
          <a:prstGeom prst="rect">
            <a:avLst/>
          </a:prstGeom>
        </p:spPr>
        <p:txBody>
          <a:bodyPr anchor="ctr"/>
          <a:lstStyle>
            <a:lvl1pPr marL="0" indent="0">
              <a:defRPr b="1">
                <a:solidFill>
                  <a:schemeClr val="accent5"/>
                </a:solidFill>
              </a:defRPr>
            </a:lvl1pPr>
          </a:lstStyle>
          <a:p>
            <a:r>
              <a:t>Click to edit Topic 2</a:t>
            </a:r>
          </a:p>
        </p:txBody>
      </p:sp>
      <p:sp>
        <p:nvSpPr>
          <p:cNvPr id="46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2788708" y="2273329"/>
            <a:ext cx="3955727" cy="245701"/>
          </a:xfrm>
          <a:prstGeom prst="rect">
            <a:avLst/>
          </a:prstGeom>
        </p:spPr>
        <p:txBody>
          <a:bodyPr anchor="ctr"/>
          <a:lstStyle>
            <a:lvl1pPr marL="0" indent="0">
              <a:defRPr b="1">
                <a:solidFill>
                  <a:schemeClr val="accent5"/>
                </a:solidFill>
              </a:defRPr>
            </a:lvl1pPr>
          </a:lstStyle>
          <a:p>
            <a:r>
              <a:t>Click to edit Topic 3</a:t>
            </a:r>
          </a:p>
        </p:txBody>
      </p:sp>
      <p:sp>
        <p:nvSpPr>
          <p:cNvPr id="47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2788708" y="2814896"/>
            <a:ext cx="3955727" cy="245701"/>
          </a:xfrm>
          <a:prstGeom prst="rect">
            <a:avLst/>
          </a:prstGeom>
        </p:spPr>
        <p:txBody>
          <a:bodyPr anchor="ctr"/>
          <a:lstStyle>
            <a:lvl1pPr marL="0" indent="0">
              <a:defRPr b="1">
                <a:solidFill>
                  <a:schemeClr val="accent5"/>
                </a:solidFill>
              </a:defRPr>
            </a:lvl1pPr>
          </a:lstStyle>
          <a:p>
            <a:r>
              <a:t>Click to edit Topic 4</a:t>
            </a:r>
          </a:p>
        </p:txBody>
      </p:sp>
      <p:sp>
        <p:nvSpPr>
          <p:cNvPr id="48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2788708" y="3650812"/>
            <a:ext cx="3955727" cy="202501"/>
          </a:xfrm>
          <a:prstGeom prst="rect">
            <a:avLst/>
          </a:prstGeom>
        </p:spPr>
        <p:txBody>
          <a:bodyPr anchor="ctr"/>
          <a:lstStyle>
            <a:lvl1pPr marL="0" indent="0">
              <a:defRPr sz="900" i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2788708" y="4192380"/>
            <a:ext cx="3955727" cy="202501"/>
          </a:xfrm>
          <a:prstGeom prst="rect">
            <a:avLst/>
          </a:prstGeom>
        </p:spPr>
        <p:txBody>
          <a:bodyPr anchor="ctr"/>
          <a:lstStyle>
            <a:lvl1pPr marL="0" indent="0">
              <a:defRPr sz="900" i="1"/>
            </a:lvl1pPr>
          </a:lstStyle>
          <a:p>
            <a:r>
              <a:t>Click to edit Master text styles</a:t>
            </a:r>
          </a:p>
        </p:txBody>
      </p:sp>
      <p:sp>
        <p:nvSpPr>
          <p:cNvPr id="50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2217738" y="3404606"/>
            <a:ext cx="425477" cy="245701"/>
          </a:xfrm>
          <a:prstGeom prst="rect">
            <a:avLst/>
          </a:prstGeom>
        </p:spPr>
        <p:txBody>
          <a:bodyPr anchor="ctr"/>
          <a:lstStyle>
            <a:lvl1pPr marL="0" indent="0" algn="r">
              <a:defRPr b="1">
                <a:solidFill>
                  <a:schemeClr val="accent5"/>
                </a:solidFill>
              </a:defRPr>
            </a:lvl1pPr>
          </a:lstStyle>
          <a:p>
            <a:r>
              <a:t>00</a:t>
            </a:r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2217738" y="3946428"/>
            <a:ext cx="425477" cy="245701"/>
          </a:xfrm>
          <a:prstGeom prst="rect">
            <a:avLst/>
          </a:prstGeom>
        </p:spPr>
        <p:txBody>
          <a:bodyPr anchor="ctr"/>
          <a:lstStyle>
            <a:lvl1pPr marL="0" indent="0" algn="r">
              <a:defRPr b="1">
                <a:solidFill>
                  <a:schemeClr val="accent5"/>
                </a:solidFill>
              </a:defRPr>
            </a:lvl1pPr>
          </a:lstStyle>
          <a:p>
            <a:r>
              <a:t>00</a:t>
            </a:r>
          </a:p>
        </p:txBody>
      </p:sp>
      <p:sp>
        <p:nvSpPr>
          <p:cNvPr id="52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2788708" y="3405113"/>
            <a:ext cx="3955727" cy="245701"/>
          </a:xfrm>
          <a:prstGeom prst="rect">
            <a:avLst/>
          </a:prstGeom>
        </p:spPr>
        <p:txBody>
          <a:bodyPr anchor="ctr"/>
          <a:lstStyle>
            <a:lvl1pPr marL="0" indent="0">
              <a:defRPr b="1">
                <a:solidFill>
                  <a:schemeClr val="accent5"/>
                </a:solidFill>
              </a:defRPr>
            </a:lvl1pPr>
          </a:lstStyle>
          <a:p>
            <a:r>
              <a:t>Click to edit Topic 5</a:t>
            </a:r>
          </a:p>
        </p:txBody>
      </p:sp>
      <p:sp>
        <p:nvSpPr>
          <p:cNvPr id="53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2788708" y="3946681"/>
            <a:ext cx="3955727" cy="245701"/>
          </a:xfrm>
          <a:prstGeom prst="rect">
            <a:avLst/>
          </a:prstGeom>
        </p:spPr>
        <p:txBody>
          <a:bodyPr anchor="ctr"/>
          <a:lstStyle>
            <a:lvl1pPr marL="0" indent="0">
              <a:defRPr b="1">
                <a:solidFill>
                  <a:schemeClr val="accent5"/>
                </a:solidFill>
              </a:defRPr>
            </a:lvl1pPr>
          </a:lstStyle>
          <a:p>
            <a:r>
              <a:t>Click to edit Topic 6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5" name="Picture 5" descr="Picture 5"/>
          <p:cNvPicPr>
            <a:picLocks noChangeAspect="1"/>
          </p:cNvPicPr>
          <p:nvPr/>
        </p:nvPicPr>
        <p:blipFill>
          <a:blip r:embed="rId2"/>
          <a:srcRect l="15806" r="14937" b="21954"/>
          <a:stretch>
            <a:fillRect/>
          </a:stretch>
        </p:blipFill>
        <p:spPr>
          <a:xfrm>
            <a:off x="5800724" y="2528621"/>
            <a:ext cx="3343276" cy="2614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7255" y="1903975"/>
            <a:ext cx="6220483" cy="9144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700" b="1">
                <a:solidFill>
                  <a:srgbClr val="FFFFFF"/>
                </a:solidFill>
              </a:defRPr>
            </a:lvl1pPr>
            <a:lvl2pPr marL="172800" indent="-171441">
              <a:spcBef>
                <a:spcPts val="600"/>
              </a:spcBef>
              <a:buSzTx/>
              <a:buNone/>
              <a:defRPr sz="2700" b="1">
                <a:solidFill>
                  <a:srgbClr val="FFFFFF"/>
                </a:solidFill>
              </a:defRPr>
            </a:lvl2pPr>
            <a:lvl3pPr marL="552701" indent="-385742">
              <a:spcBef>
                <a:spcPts val="600"/>
              </a:spcBef>
              <a:defRPr sz="2700" b="1">
                <a:solidFill>
                  <a:srgbClr val="FFFFFF"/>
                </a:solidFill>
              </a:defRPr>
            </a:lvl3pPr>
            <a:lvl4pPr marL="786701" indent="-385742">
              <a:spcBef>
                <a:spcPts val="600"/>
              </a:spcBef>
              <a:defRPr sz="2700" b="1">
                <a:solidFill>
                  <a:srgbClr val="FFFFFF"/>
                </a:solidFill>
              </a:defRPr>
            </a:lvl4pPr>
            <a:lvl5pPr marL="988301" indent="-385742">
              <a:spcBef>
                <a:spcPts val="600"/>
              </a:spcBef>
              <a:defRPr sz="27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80580" y="2942200"/>
            <a:ext cx="6220483" cy="9144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700" b="1"/>
            </a:lvl1pPr>
            <a:lvl2pPr marL="172800" indent="-171441">
              <a:spcBef>
                <a:spcPts val="600"/>
              </a:spcBef>
              <a:buSzTx/>
              <a:buNone/>
              <a:defRPr sz="2700" b="1"/>
            </a:lvl2pPr>
            <a:lvl3pPr marL="552701" indent="-385742">
              <a:spcBef>
                <a:spcPts val="600"/>
              </a:spcBef>
              <a:defRPr sz="2700" b="1"/>
            </a:lvl3pPr>
            <a:lvl4pPr marL="786701" indent="-385742">
              <a:spcBef>
                <a:spcPts val="600"/>
              </a:spcBef>
              <a:defRPr sz="2700" b="1"/>
            </a:lvl4pPr>
            <a:lvl5pPr marL="988301" indent="-385742">
              <a:spcBef>
                <a:spcPts val="600"/>
              </a:spcBef>
              <a:defRPr sz="27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79" name="Body Level One…"/>
          <p:cNvSpPr txBox="1">
            <a:spLocks noGrp="1"/>
          </p:cNvSpPr>
          <p:nvPr>
            <p:ph type="body" idx="1"/>
          </p:nvPr>
        </p:nvSpPr>
        <p:spPr>
          <a:xfrm>
            <a:off x="574675" y="1381125"/>
            <a:ext cx="7102475" cy="3243264"/>
          </a:xfrm>
          <a:prstGeom prst="rect">
            <a:avLst/>
          </a:prstGeom>
        </p:spPr>
        <p:txBody>
          <a:bodyPr/>
          <a:lstStyle>
            <a:lvl1pPr marL="0" indent="-172800">
              <a:spcBef>
                <a:spcPts val="3100"/>
              </a:spcBef>
            </a:lvl1pPr>
            <a:lvl2pPr marL="129939" indent="-128580">
              <a:spcBef>
                <a:spcPts val="3100"/>
              </a:spcBef>
            </a:lvl2pPr>
            <a:lvl3pPr marL="295539" indent="-128580">
              <a:spcBef>
                <a:spcPts val="3100"/>
              </a:spcBef>
            </a:lvl3pPr>
            <a:lvl4pPr marL="529539" indent="-128580">
              <a:spcBef>
                <a:spcPts val="3100"/>
              </a:spcBef>
            </a:lvl4pPr>
            <a:lvl5pPr marL="731139" indent="-128580">
              <a:spcBef>
                <a:spcPts val="3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74673" y="560387"/>
            <a:ext cx="7102476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81" name="Picture 1" descr="Picture 1"/>
          <p:cNvPicPr>
            <a:picLocks noChangeAspect="1"/>
          </p:cNvPicPr>
          <p:nvPr/>
        </p:nvPicPr>
        <p:blipFill>
          <a:blip r:embed="rId2"/>
          <a:srcRect t="41463" r="23732"/>
          <a:stretch>
            <a:fillRect/>
          </a:stretch>
        </p:blipFill>
        <p:spPr>
          <a:xfrm>
            <a:off x="7470868" y="0"/>
            <a:ext cx="1673132" cy="808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Picture 4"/>
          <p:cNvPicPr>
            <a:picLocks noChangeAspect="1"/>
          </p:cNvPicPr>
          <p:nvPr/>
        </p:nvPicPr>
        <p:blipFill>
          <a:blip r:embed="rId2"/>
          <a:srcRect l="17502" r="16976" b="25819"/>
          <a:stretch>
            <a:fillRect/>
          </a:stretch>
        </p:blipFill>
        <p:spPr>
          <a:xfrm>
            <a:off x="7588440" y="3921126"/>
            <a:ext cx="1555561" cy="122237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xfrm>
            <a:off x="574675" y="1381125"/>
            <a:ext cx="7102475" cy="3243264"/>
          </a:xfrm>
          <a:prstGeom prst="rect">
            <a:avLst/>
          </a:prstGeom>
        </p:spPr>
        <p:txBody>
          <a:bodyPr/>
          <a:lstStyle>
            <a:lvl1pPr marL="0" indent="-172800">
              <a:spcBef>
                <a:spcPts val="3100"/>
              </a:spcBef>
            </a:lvl1pPr>
            <a:lvl2pPr marL="129939" indent="-128580">
              <a:spcBef>
                <a:spcPts val="3100"/>
              </a:spcBef>
            </a:lvl2pPr>
            <a:lvl3pPr marL="295539" indent="-128580">
              <a:spcBef>
                <a:spcPts val="3100"/>
              </a:spcBef>
            </a:lvl3pPr>
            <a:lvl4pPr marL="529539" indent="-128580">
              <a:spcBef>
                <a:spcPts val="3100"/>
              </a:spcBef>
            </a:lvl4pPr>
            <a:lvl5pPr marL="731139" indent="-128580">
              <a:spcBef>
                <a:spcPts val="3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74673" y="560387"/>
            <a:ext cx="7102476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xfrm>
            <a:off x="574675" y="1381125"/>
            <a:ext cx="7102475" cy="3243264"/>
          </a:xfrm>
          <a:prstGeom prst="rect">
            <a:avLst/>
          </a:prstGeom>
        </p:spPr>
        <p:txBody>
          <a:bodyPr/>
          <a:lstStyle>
            <a:lvl1pPr marL="0" indent="-172800">
              <a:spcBef>
                <a:spcPts val="3100"/>
              </a:spcBef>
            </a:lvl1pPr>
            <a:lvl2pPr marL="129939" indent="-128580">
              <a:spcBef>
                <a:spcPts val="3100"/>
              </a:spcBef>
            </a:lvl2pPr>
            <a:lvl3pPr marL="295539" indent="-128580">
              <a:spcBef>
                <a:spcPts val="3100"/>
              </a:spcBef>
            </a:lvl3pPr>
            <a:lvl4pPr marL="529539" indent="-128580">
              <a:spcBef>
                <a:spcPts val="3100"/>
              </a:spcBef>
            </a:lvl4pPr>
            <a:lvl5pPr marL="731139" indent="-128580">
              <a:spcBef>
                <a:spcPts val="3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74673" y="560387"/>
            <a:ext cx="7102476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4676" y="1362075"/>
            <a:ext cx="3925888" cy="3262313"/>
          </a:xfrm>
          <a:prstGeom prst="rect">
            <a:avLst/>
          </a:prstGeom>
        </p:spPr>
        <p:txBody>
          <a:bodyPr/>
          <a:lstStyle>
            <a:lvl1pPr marL="0" indent="-172800">
              <a:spcBef>
                <a:spcPts val="3100"/>
              </a:spcBef>
            </a:lvl1pPr>
            <a:lvl2pPr marL="129939" indent="-128580">
              <a:spcBef>
                <a:spcPts val="3100"/>
              </a:spcBef>
            </a:lvl2pPr>
            <a:lvl3pPr marL="295539" indent="-128580">
              <a:spcBef>
                <a:spcPts val="3100"/>
              </a:spcBef>
            </a:lvl3pPr>
            <a:lvl4pPr marL="529539" indent="-128580">
              <a:spcBef>
                <a:spcPts val="3100"/>
              </a:spcBef>
            </a:lvl4pPr>
            <a:lvl5pPr marL="731139" indent="-128580">
              <a:spcBef>
                <a:spcPts val="3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74673" y="560387"/>
            <a:ext cx="7993065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5504343" y="571050"/>
            <a:ext cx="3068762" cy="40533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65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4676" y="1381125"/>
            <a:ext cx="4701052" cy="3243264"/>
          </a:xfrm>
          <a:prstGeom prst="rect">
            <a:avLst/>
          </a:prstGeom>
        </p:spPr>
        <p:txBody>
          <a:bodyPr/>
          <a:lstStyle>
            <a:lvl1pPr marL="0" indent="-172800">
              <a:spcBef>
                <a:spcPts val="3100"/>
              </a:spcBef>
            </a:lvl1pPr>
            <a:lvl2pPr marL="129939" indent="-128580">
              <a:spcBef>
                <a:spcPts val="3100"/>
              </a:spcBef>
            </a:lvl2pPr>
            <a:lvl3pPr marL="295539" indent="-128580">
              <a:spcBef>
                <a:spcPts val="3100"/>
              </a:spcBef>
            </a:lvl3pPr>
            <a:lvl4pPr marL="529539" indent="-128580">
              <a:spcBef>
                <a:spcPts val="3100"/>
              </a:spcBef>
            </a:lvl4pPr>
            <a:lvl5pPr marL="731139" indent="-128580">
              <a:spcBef>
                <a:spcPts val="3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74673" y="560387"/>
            <a:ext cx="4701056" cy="6572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 sz="2800" b="1">
                <a:solidFill>
                  <a:schemeClr val="accent5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70815" y="4840683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685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172800" marR="0" indent="-345600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1pPr>
      <a:lvl2pPr marL="172800" marR="0" indent="-171441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2pPr>
      <a:lvl3pPr marL="338400" marR="0" indent="-171441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-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3pPr>
      <a:lvl4pPr marL="572399" marR="0" indent="-171440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4pPr>
      <a:lvl5pPr marL="773999" marR="0" indent="-171440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-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5pPr>
      <a:lvl6pPr marL="1872668" marR="0" indent="-158253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6pPr>
      <a:lvl7pPr marL="2215551" marR="0" indent="-158253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7pPr>
      <a:lvl8pPr marL="2558433" marR="0" indent="-158253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8pPr>
      <a:lvl9pPr marL="2901316" marR="0" indent="-158253" algn="l" defTabSz="68576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545656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871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740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610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480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350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219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089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2960" algn="r" defTabSz="685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8"/>
          <p:cNvSpPr txBox="1"/>
          <p:nvPr/>
        </p:nvSpPr>
        <p:spPr>
          <a:xfrm>
            <a:off x="163007" y="3804304"/>
            <a:ext cx="780796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dirty="0"/>
              <a:t>Car Cost Index 2020</a:t>
            </a:r>
          </a:p>
        </p:txBody>
      </p:sp>
      <p:sp>
        <p:nvSpPr>
          <p:cNvPr id="203" name="TextBox 9"/>
          <p:cNvSpPr txBox="1"/>
          <p:nvPr/>
        </p:nvSpPr>
        <p:spPr>
          <a:xfrm>
            <a:off x="210074" y="4364055"/>
            <a:ext cx="780796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dirty="0"/>
              <a:t>LeasePlan Corporation | </a:t>
            </a:r>
            <a:r>
              <a:rPr lang="it-IT" dirty="0"/>
              <a:t>Settembre</a:t>
            </a:r>
            <a:r>
              <a:rPr dirty="0"/>
              <a:t>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6"/>
          <p:cNvSpPr txBox="1"/>
          <p:nvPr/>
        </p:nvSpPr>
        <p:spPr>
          <a:xfrm>
            <a:off x="575860" y="292705"/>
            <a:ext cx="6096741" cy="45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lnSpc>
                <a:spcPct val="90000"/>
              </a:lnSpc>
              <a:defRPr sz="3000" b="1" spc="-112">
                <a:solidFill>
                  <a:srgbClr val="EC4F10"/>
                </a:solidFill>
              </a:defRPr>
            </a:lvl1pPr>
          </a:lstStyle>
          <a:p>
            <a:r>
              <a:rPr lang="it-IT" sz="2800" dirty="0"/>
              <a:t>Competitività dei veicoli elettrici</a:t>
            </a:r>
            <a:r>
              <a:rPr sz="2800" dirty="0"/>
              <a:t>: ± 5%</a:t>
            </a:r>
          </a:p>
        </p:txBody>
      </p:sp>
      <p:sp>
        <p:nvSpPr>
          <p:cNvPr id="423" name="Text Placeholder 7"/>
          <p:cNvSpPr txBox="1"/>
          <p:nvPr/>
        </p:nvSpPr>
        <p:spPr>
          <a:xfrm>
            <a:off x="583168" y="767159"/>
            <a:ext cx="8174619" cy="67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lnSpc>
                <a:spcPct val="90000"/>
              </a:lnSpc>
              <a:spcBef>
                <a:spcPts val="700"/>
              </a:spcBef>
              <a:defRPr sz="1500">
                <a:solidFill>
                  <a:srgbClr val="004A5D"/>
                </a:solidFill>
              </a:defRPr>
            </a:pPr>
            <a:r>
              <a:rPr lang="it-IT" sz="1100" dirty="0"/>
              <a:t>Per valutare la competitività del prezzo di un veicolo elettrico rispetto a un veicolo con motore a combustione interna, il suo costo totale di proprietà viene confrontato con quello di un veicolo con motore a combustione interna (ICE) (a diesel o a benzina) nello stesso segmento, con il costo totale di proprietà minore. Il veicolo elettrico viene definito come </a:t>
            </a:r>
            <a:r>
              <a:rPr lang="it-IT" sz="1100" u="sng" dirty="0"/>
              <a:t>veicolo elettrico competitivo</a:t>
            </a:r>
            <a:r>
              <a:rPr lang="it-IT" sz="1100" dirty="0"/>
              <a:t> quando il suo costo totale di proprietà non è superiore al 5% del costo totale di proprietà di un veicolo con motore a combustione interna.</a:t>
            </a:r>
          </a:p>
        </p:txBody>
      </p:sp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38" y="1472303"/>
            <a:ext cx="3461066" cy="20190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25" name="Table 11"/>
          <p:cNvGraphicFramePr/>
          <p:nvPr>
            <p:extLst>
              <p:ext uri="{D42A27DB-BD31-4B8C-83A1-F6EECF244321}">
                <p14:modId xmlns:p14="http://schemas.microsoft.com/office/powerpoint/2010/main" val="2129900538"/>
              </p:ext>
            </p:extLst>
          </p:nvPr>
        </p:nvGraphicFramePr>
        <p:xfrm>
          <a:off x="490819" y="3225209"/>
          <a:ext cx="8174618" cy="191156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6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327">
                <a:tc>
                  <a:txBody>
                    <a:bodyPr/>
                    <a:lstStyle/>
                    <a:p>
                      <a:pPr algn="l" defTabSz="685765">
                        <a:defRPr sz="12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>
                        <a:latin typeface="+mn-lt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T w="12700">
                      <a:solidFill>
                        <a:srgbClr val="EE4C14"/>
                      </a:solidFill>
                    </a:lnT>
                    <a:lnB w="12700">
                      <a:solidFill>
                        <a:srgbClr val="EE4C14"/>
                      </a:solidFill>
                    </a:lnB>
                    <a:solidFill>
                      <a:srgbClr val="DDDDDD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Volkswagen Golf (ICE)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T w="12700">
                      <a:solidFill>
                        <a:srgbClr val="EE4C14"/>
                      </a:solidFill>
                    </a:lnT>
                    <a:lnB w="12700">
                      <a:solidFill>
                        <a:srgbClr val="EE4C14"/>
                      </a:solidFill>
                    </a:lnB>
                    <a:solidFill>
                      <a:srgbClr val="DDDDDD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Nissan Leaf (EV)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T w="12700">
                      <a:solidFill>
                        <a:srgbClr val="EE4C14"/>
                      </a:solidFill>
                    </a:lnT>
                    <a:lnB w="12700">
                      <a:solidFill>
                        <a:srgbClr val="EE4C14"/>
                      </a:solidFill>
                    </a:lnB>
                    <a:solidFill>
                      <a:srgbClr val="DDDDDD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27"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Paese</a:t>
                      </a:r>
                      <a:endParaRPr sz="1200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T w="12700">
                      <a:solidFill>
                        <a:srgbClr val="EE4C14"/>
                      </a:solidFill>
                    </a:lnT>
                    <a:solidFill>
                      <a:srgbClr val="FFFF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Germania</a:t>
                      </a:r>
                      <a:endParaRPr sz="1200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T w="12700">
                      <a:solidFill>
                        <a:srgbClr val="EE4C14"/>
                      </a:solidFill>
                    </a:lnT>
                    <a:solidFill>
                      <a:srgbClr val="FFFFFF">
                        <a:alpha val="794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Germania</a:t>
                      </a:r>
                      <a:endParaRPr sz="1200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T w="12700">
                      <a:solidFill>
                        <a:srgbClr val="EE4C14"/>
                      </a:solidFill>
                    </a:lnT>
                    <a:solidFill>
                      <a:srgbClr val="FFFF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27"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Segmento</a:t>
                      </a:r>
                      <a:endParaRPr sz="1200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4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77"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Costo totale di proprietà</a:t>
                      </a:r>
                      <a:endParaRPr sz="1200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200">
                          <a:solidFill>
                            <a:srgbClr val="004A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dirty="0">
                          <a:latin typeface="+mn-lt"/>
                        </a:rPr>
                        <a:t>€750 p/m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4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200">
                          <a:solidFill>
                            <a:srgbClr val="004A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dirty="0">
                          <a:latin typeface="+mn-lt"/>
                        </a:rPr>
                        <a:t>€775 p/m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27"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b="1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Differenza di prezzo</a:t>
                      </a:r>
                      <a:endParaRPr sz="1200" b="1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1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200" b="1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4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€25 (3.3%)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solidFill>
                      <a:srgbClr val="FFFF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b="1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Veicoli elettrici competitivi</a:t>
                      </a:r>
                      <a:endParaRPr sz="1200" b="1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B w="12700">
                      <a:solidFill>
                        <a:srgbClr val="EE4C14"/>
                      </a:solidFill>
                    </a:lnB>
                    <a:solidFill>
                      <a:srgbClr val="FFFF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1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B w="12700">
                      <a:solidFill>
                        <a:srgbClr val="EE4C14"/>
                      </a:solidFill>
                    </a:lnB>
                    <a:solidFill>
                      <a:srgbClr val="FFFFFF">
                        <a:alpha val="794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200" b="1" dirty="0">
                          <a:solidFill>
                            <a:srgbClr val="004A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Sì</a:t>
                      </a:r>
                      <a:endParaRPr sz="1200" b="1" dirty="0">
                        <a:solidFill>
                          <a:srgbClr val="004A5D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EE4C14"/>
                      </a:solidFill>
                    </a:lnL>
                    <a:lnR w="12700">
                      <a:solidFill>
                        <a:srgbClr val="EE4C14"/>
                      </a:solidFill>
                    </a:lnR>
                    <a:lnB w="12700">
                      <a:solidFill>
                        <a:srgbClr val="EE4C14"/>
                      </a:solidFill>
                    </a:lnB>
                    <a:solidFill>
                      <a:srgbClr val="FFFF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2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9842" y="1891657"/>
            <a:ext cx="2760997" cy="1468220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Example"/>
          <p:cNvSpPr txBox="1"/>
          <p:nvPr/>
        </p:nvSpPr>
        <p:spPr>
          <a:xfrm>
            <a:off x="976438" y="1904924"/>
            <a:ext cx="5892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685765">
              <a:spcBef>
                <a:spcPts val="80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Esempio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99" descr="Picture 99"/>
          <p:cNvPicPr>
            <a:picLocks noChangeAspect="1"/>
          </p:cNvPicPr>
          <p:nvPr/>
        </p:nvPicPr>
        <p:blipFill rotWithShape="1">
          <a:blip r:embed="rId2"/>
          <a:srcRect r="12229"/>
          <a:stretch/>
        </p:blipFill>
        <p:spPr>
          <a:xfrm>
            <a:off x="2459477" y="0"/>
            <a:ext cx="668452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Rectangle 101"/>
          <p:cNvSpPr txBox="1"/>
          <p:nvPr/>
        </p:nvSpPr>
        <p:spPr>
          <a:xfrm>
            <a:off x="499365" y="583988"/>
            <a:ext cx="4070937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lnSpc>
                <a:spcPts val="2700"/>
              </a:lnSpc>
              <a:defRPr sz="2500" b="1" spc="-69">
                <a:solidFill>
                  <a:srgbClr val="EE4C14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it-IT" dirty="0"/>
              <a:t>Total cost of ownership(TCO): </a:t>
            </a:r>
            <a:r>
              <a:rPr lang="it-IT" dirty="0">
                <a:solidFill>
                  <a:srgbClr val="004A5D"/>
                </a:solidFill>
              </a:rPr>
              <a:t>chiarimenti</a:t>
            </a:r>
          </a:p>
        </p:txBody>
      </p:sp>
      <p:pic>
        <p:nvPicPr>
          <p:cNvPr id="357" name="Icon explained.png" descr="Icon explained.png"/>
          <p:cNvPicPr>
            <a:picLocks noChangeAspect="1"/>
          </p:cNvPicPr>
          <p:nvPr/>
        </p:nvPicPr>
        <p:blipFill>
          <a:blip r:embed="rId3">
            <a:alphaModFix amt="36250"/>
          </a:blip>
          <a:srcRect t="10451" b="10451"/>
          <a:stretch>
            <a:fillRect/>
          </a:stretch>
        </p:blipFill>
        <p:spPr>
          <a:xfrm>
            <a:off x="-281352" y="2362285"/>
            <a:ext cx="3050984" cy="2413208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Rectangle 107"/>
          <p:cNvSpPr txBox="1"/>
          <p:nvPr/>
        </p:nvSpPr>
        <p:spPr>
          <a:xfrm>
            <a:off x="5136769" y="685893"/>
            <a:ext cx="3402289" cy="431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765">
              <a:spcBef>
                <a:spcPts val="1200"/>
              </a:spcBef>
              <a:defRPr sz="1200"/>
            </a:pPr>
            <a:r>
              <a:rPr lang="it-IT" sz="1200" b="1" dirty="0"/>
              <a:t>Un confronto diretto del </a:t>
            </a:r>
            <a:r>
              <a:rPr lang="it-IT" sz="1200" b="1" dirty="0" err="1"/>
              <a:t>total</a:t>
            </a:r>
            <a:r>
              <a:rPr lang="it-IT" sz="1200" b="1" dirty="0"/>
              <a:t> cost of ownership è importante ma difficile da realizzare, a causa delle molteplici combinazioni di veicoli possibili. Esisteranno sempre differenze tra i veicoli elettrici e i veicoli con motore a combustione interna, ma lo scopo è quello di confrontare veicoli che siano il più possibile simili tra loro. I veicoli con motore a combustione interna vengono tradizionalmente confrontati in base alla dimensione del veicolo, al livello di prestigio, alla potenza del motore e al tipo di carburante.</a:t>
            </a:r>
          </a:p>
          <a:p>
            <a:pPr defTabSz="685765">
              <a:spcBef>
                <a:spcPts val="1200"/>
              </a:spcBef>
              <a:defRPr sz="1200"/>
            </a:pPr>
            <a:r>
              <a:rPr lang="it-IT" sz="1200" b="1" dirty="0"/>
              <a:t>Un confronto basato sul segmento e sulla capacità del motore funziona per i veicoli a diesel e a benzina, dal momento che tutte le altre differenze riguardanti i gruppi propulsori sono limitate. Ciò non può essere affermato, invece, per i veicoli elettrici. Essi differiscono dai veicoli con motore a combustione interna per una molteplicità di aspetti e non solo per la capacità del motore</a:t>
            </a:r>
            <a:r>
              <a:rPr lang="it-IT" sz="14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99" descr="Picture 9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2961" y="-195943"/>
            <a:ext cx="761585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Rectangle 101"/>
          <p:cNvSpPr txBox="1"/>
          <p:nvPr/>
        </p:nvSpPr>
        <p:spPr>
          <a:xfrm>
            <a:off x="499365" y="558588"/>
            <a:ext cx="3629777" cy="58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lnSpc>
                <a:spcPts val="4000"/>
              </a:lnSpc>
              <a:defRPr sz="4000" b="1" spc="-111">
                <a:solidFill>
                  <a:srgbClr val="EE4C14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>
              <a:solidFill>
                <a:srgbClr val="004A5D"/>
              </a:solidFill>
            </a:endParaRPr>
          </a:p>
        </p:txBody>
      </p:sp>
      <p:sp>
        <p:nvSpPr>
          <p:cNvPr id="432" name="Rectangle 107"/>
          <p:cNvSpPr txBox="1"/>
          <p:nvPr/>
        </p:nvSpPr>
        <p:spPr>
          <a:xfrm>
            <a:off x="4322513" y="660493"/>
            <a:ext cx="4216545" cy="23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indent="-172800" defTabSz="685765">
              <a:lnSpc>
                <a:spcPts val="1400"/>
              </a:lnSpc>
              <a:defRPr sz="1000">
                <a:solidFill>
                  <a:srgbClr val="8F9292"/>
                </a:solidFill>
              </a:defRPr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3F2BB2-1950-1A46-A44D-551BF1A5D6AB}"/>
              </a:ext>
            </a:extLst>
          </p:cNvPr>
          <p:cNvSpPr/>
          <p:nvPr/>
        </p:nvSpPr>
        <p:spPr>
          <a:xfrm>
            <a:off x="441344" y="557516"/>
            <a:ext cx="2792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err="1">
                <a:solidFill>
                  <a:schemeClr val="accent5"/>
                </a:solidFill>
              </a:rPr>
              <a:t>Limitazione</a:t>
            </a:r>
            <a:r>
              <a:rPr lang="en-GB" sz="3000" b="1" dirty="0">
                <a:solidFill>
                  <a:schemeClr val="accent5"/>
                </a:solidFill>
              </a:rPr>
              <a:t> di </a:t>
            </a:r>
            <a:r>
              <a:rPr lang="en-GB" sz="3000" b="1" dirty="0" err="1">
                <a:solidFill>
                  <a:schemeClr val="accent5"/>
                </a:solidFill>
              </a:rPr>
              <a:t>responsabilità</a:t>
            </a:r>
            <a:endParaRPr lang="en-US" sz="3000" b="1" dirty="0">
              <a:solidFill>
                <a:schemeClr val="accent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19908-7B6C-4C46-B752-9DD522965470}"/>
              </a:ext>
            </a:extLst>
          </p:cNvPr>
          <p:cNvSpPr/>
          <p:nvPr/>
        </p:nvSpPr>
        <p:spPr>
          <a:xfrm>
            <a:off x="3679371" y="452363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tx2"/>
                </a:solidFill>
              </a:rPr>
              <a:t>Questo materiale è stato approvato esclusivamente da LeasePlan Corporation N.V. ("LPC"), ed è sotto la responsabilità di LeasePlan Corporation N.V. ("LPC") sulla base delle informazioni storiche fornite dalle organizzazioni nazionali LeasePlan e da LPC. LPC non rilascia alcuna dichiarazione o garanzia (esplicita o implicita) di qualsiasi natura, né accetta alcuna responsabilità di alcun tipo, per quanto riguarda l'accuratezza o la completezza delle informazioni o delle opinioni contenute in questo materiale. </a:t>
            </a:r>
          </a:p>
          <a:p>
            <a:r>
              <a:rPr lang="it-IT" sz="1000" dirty="0">
                <a:solidFill>
                  <a:schemeClr val="tx2"/>
                </a:solidFill>
              </a:rPr>
              <a:t> </a:t>
            </a:r>
            <a:endParaRPr lang="en-GB" sz="1000" dirty="0">
              <a:solidFill>
                <a:schemeClr val="tx2"/>
              </a:solidFill>
            </a:endParaRPr>
          </a:p>
          <a:p>
            <a:r>
              <a:rPr lang="it-IT" sz="1000" dirty="0">
                <a:solidFill>
                  <a:schemeClr val="tx2"/>
                </a:solidFill>
              </a:rPr>
              <a:t>Le informazioni contenute in questo documento derivano da fonti non sottoposte a verifica indipendente. LPC non assume alcun impegno e non ha alcun obbligo di fornire al ricevente l’accesso a informazioni aggiuntive, né di aggiornare il presente documento o di correggere eventuali inesattezze in esso contenute e che possano in seguito manifestarsi e si riserva il diritto di modificare o eliminare in ogni momento e sotto ogni aspetto le informazioni qui descritte, senza obbligo di fornirne la motivazione.</a:t>
            </a:r>
            <a:endParaRPr lang="en-GB" sz="1000" dirty="0">
              <a:solidFill>
                <a:schemeClr val="tx2"/>
              </a:solidFill>
            </a:endParaRPr>
          </a:p>
          <a:p>
            <a:r>
              <a:rPr lang="it-IT" sz="1000" dirty="0">
                <a:solidFill>
                  <a:schemeClr val="tx2"/>
                </a:solidFill>
              </a:rPr>
              <a:t> </a:t>
            </a:r>
            <a:endParaRPr lang="en-GB" sz="1000" dirty="0">
              <a:solidFill>
                <a:schemeClr val="tx2"/>
              </a:solidFill>
            </a:endParaRPr>
          </a:p>
          <a:p>
            <a:r>
              <a:rPr lang="it-IT" sz="1000" dirty="0">
                <a:solidFill>
                  <a:schemeClr val="tx2"/>
                </a:solidFill>
              </a:rPr>
              <a:t>Eccetto nel caso di falsa rappresentazione dolosa, né LPC, né alcuna delle sue filiali, dei suoi consulenti o dei suoi rappresentanti avranno alcuna responsabilità in merito a danni diretti, indiretti o conseguenti, né in merito ad altre eventuali perdite o danni, inclusa la perdita di profitto subite dal ricevente o da altre parti terze, che possano derivare dall’affidamento riposto nel (1) presente documento, nonché per l’affidabilità, l’accuratezza, la completezza o la tempestività di questo documento o (2) per qualunque altra informazione scritta o orale resa disponibile da LPC in relazione al presente contenuto o (3) per qualunque dato generato da tali informazioni.</a:t>
            </a:r>
            <a:endParaRPr lang="en-GB" sz="1000" dirty="0">
              <a:solidFill>
                <a:schemeClr val="tx2"/>
              </a:solidFill>
            </a:endParaRPr>
          </a:p>
          <a:p>
            <a:r>
              <a:rPr lang="it-IT" dirty="0"/>
              <a:t>	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770815" y="4840683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woosh orange.png" descr="Swoosh orange.png"/>
          <p:cNvPicPr>
            <a:picLocks noChangeAspect="1"/>
          </p:cNvPicPr>
          <p:nvPr/>
        </p:nvPicPr>
        <p:blipFill>
          <a:blip r:embed="rId3"/>
          <a:srcRect l="21073"/>
          <a:stretch>
            <a:fillRect/>
          </a:stretch>
        </p:blipFill>
        <p:spPr>
          <a:xfrm>
            <a:off x="1989020" y="0"/>
            <a:ext cx="721409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 101"/>
          <p:cNvSpPr txBox="1"/>
          <p:nvPr/>
        </p:nvSpPr>
        <p:spPr>
          <a:xfrm>
            <a:off x="245365" y="431588"/>
            <a:ext cx="3629777" cy="109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lnSpc>
                <a:spcPts val="4000"/>
              </a:lnSpc>
              <a:defRPr sz="4000" b="1" spc="-111">
                <a:solidFill>
                  <a:srgbClr val="EE4C14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Car Cost Index</a:t>
            </a:r>
          </a:p>
          <a:p>
            <a:pPr defTabSz="685800">
              <a:lnSpc>
                <a:spcPts val="4000"/>
              </a:lnSpc>
              <a:defRPr sz="4000" b="1" spc="-111">
                <a:solidFill>
                  <a:srgbClr val="EE4C14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4A5D"/>
                </a:solidFill>
              </a:rPr>
              <a:t>2020 </a:t>
            </a:r>
          </a:p>
        </p:txBody>
      </p:sp>
      <p:sp>
        <p:nvSpPr>
          <p:cNvPr id="207" name="Rectangle 107"/>
          <p:cNvSpPr txBox="1"/>
          <p:nvPr/>
        </p:nvSpPr>
        <p:spPr>
          <a:xfrm>
            <a:off x="5388871" y="558893"/>
            <a:ext cx="3402290" cy="420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765">
              <a:spcBef>
                <a:spcPts val="1000"/>
              </a:spcBef>
              <a:defRPr sz="1200">
                <a:solidFill>
                  <a:srgbClr val="FFFFFF"/>
                </a:solidFill>
              </a:defRPr>
            </a:pPr>
            <a:r>
              <a:rPr lang="it-IT" sz="1400" b="1" dirty="0"/>
              <a:t>Il Car Cost Index di LeasePlan è un’analisi completa del Total cost of ownership (i costi di proprietà e di operatività) di un veicolo, dal segmento delle auto </a:t>
            </a:r>
            <a:r>
              <a:rPr lang="it-IT" sz="1400" b="1" dirty="0" err="1"/>
              <a:t>subcompact</a:t>
            </a:r>
            <a:r>
              <a:rPr lang="it-IT" sz="1400" b="1" dirty="0"/>
              <a:t> al segmento delle berline, in 18 paesi europei</a:t>
            </a:r>
            <a:br>
              <a:rPr lang="it-IT" sz="1400" b="1" dirty="0"/>
            </a:br>
            <a:endParaRPr lang="it-IT" sz="1400" b="1" dirty="0"/>
          </a:p>
          <a:p>
            <a:pPr defTabSz="685765">
              <a:spcBef>
                <a:spcPts val="1000"/>
              </a:spcBef>
              <a:defRPr sz="1200">
                <a:solidFill>
                  <a:srgbClr val="FFFFFF"/>
                </a:solidFill>
              </a:defRPr>
            </a:pPr>
            <a:r>
              <a:rPr lang="it-IT" sz="1400" b="1" dirty="0"/>
              <a:t>Esso esamina tutti i diversi costi compresi nella guida di un veicolo in ogni paese, includendo carburante, deprezzamento, imposte, assicurazione e manutenzione</a:t>
            </a:r>
            <a:br>
              <a:rPr lang="it-IT" sz="1400" b="1" dirty="0"/>
            </a:br>
            <a:endParaRPr lang="it-IT" sz="1400" b="1" dirty="0"/>
          </a:p>
          <a:p>
            <a:pPr defTabSz="685765">
              <a:spcBef>
                <a:spcPts val="1000"/>
              </a:spcBef>
              <a:defRPr sz="1200">
                <a:solidFill>
                  <a:srgbClr val="FFFFFF"/>
                </a:solidFill>
              </a:defRPr>
            </a:pPr>
            <a:r>
              <a:rPr lang="it-IT" sz="1400" b="1" dirty="0"/>
              <a:t>Nell’edizione 2020, i costi sono ponderati sui primi quattro anni di proprietà e presumono un chilometraggio di 30.000 km all’anno</a:t>
            </a:r>
            <a:br>
              <a:rPr lang="it-IT" sz="1400" b="1" dirty="0"/>
            </a:br>
            <a:endParaRPr lang="it-IT" sz="1400" b="1" dirty="0"/>
          </a:p>
        </p:txBody>
      </p:sp>
      <p:pic>
        <p:nvPicPr>
          <p:cNvPr id="209" name="Europe white.png" descr="Europe white.png"/>
          <p:cNvPicPr>
            <a:picLocks noChangeAspect="1"/>
          </p:cNvPicPr>
          <p:nvPr/>
        </p:nvPicPr>
        <p:blipFill>
          <a:blip r:embed="rId4">
            <a:alphaModFix amt="79733"/>
          </a:blip>
          <a:stretch>
            <a:fillRect/>
          </a:stretch>
        </p:blipFill>
        <p:spPr>
          <a:xfrm rot="300000">
            <a:off x="855290" y="2487973"/>
            <a:ext cx="4737081" cy="266568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he information contained in this report is subject to certain conditions and disclaimers. By continuing to read this report, you accept these conditions and disclaimers."/>
          <p:cNvSpPr txBox="1"/>
          <p:nvPr/>
        </p:nvSpPr>
        <p:spPr>
          <a:xfrm>
            <a:off x="245365" y="4759804"/>
            <a:ext cx="195454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00" i="1">
                <a:solidFill>
                  <a:srgbClr val="A7A7A7"/>
                </a:solidFill>
              </a:defRPr>
            </a:pPr>
            <a:r>
              <a:rPr lang="it-IT" sz="400" dirty="0"/>
              <a:t>Le informazioni contenute in questo documento sono soggette ad alcune condizioni e limitazioni di responsabilità. Continuando la lettura del </a:t>
            </a:r>
            <a:r>
              <a:rPr lang="it-IT" sz="400"/>
              <a:t>presente documento, </a:t>
            </a:r>
            <a:r>
              <a:rPr lang="it-IT" sz="400" dirty="0"/>
              <a:t>accetta tali condizioni e limitazioni di responsabilità.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99" descr="Picture 99"/>
          <p:cNvPicPr>
            <a:picLocks noChangeAspect="1"/>
          </p:cNvPicPr>
          <p:nvPr/>
        </p:nvPicPr>
        <p:blipFill rotWithShape="1">
          <a:blip r:embed="rId2"/>
          <a:srcRect r="11859"/>
          <a:stretch/>
        </p:blipFill>
        <p:spPr>
          <a:xfrm rot="10800000">
            <a:off x="-1" y="-2"/>
            <a:ext cx="761776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angle 107"/>
          <p:cNvSpPr txBox="1"/>
          <p:nvPr/>
        </p:nvSpPr>
        <p:spPr>
          <a:xfrm>
            <a:off x="1477688" y="1635191"/>
            <a:ext cx="3275847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765">
              <a:spcBef>
                <a:spcPts val="1600"/>
              </a:spcBef>
              <a:defRPr sz="1200"/>
            </a:pPr>
            <a:endParaRPr sz="1400" b="1" dirty="0"/>
          </a:p>
        </p:txBody>
      </p:sp>
      <p:sp>
        <p:nvSpPr>
          <p:cNvPr id="256" name="Title 6"/>
          <p:cNvSpPr txBox="1"/>
          <p:nvPr/>
        </p:nvSpPr>
        <p:spPr>
          <a:xfrm>
            <a:off x="5248343" y="600856"/>
            <a:ext cx="6608666" cy="373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lnSpc>
                <a:spcPct val="90000"/>
              </a:lnSpc>
              <a:defRPr sz="2200" i="1" spc="-22">
                <a:solidFill>
                  <a:srgbClr val="FFFFFF"/>
                </a:solidFill>
              </a:defRPr>
            </a:pPr>
            <a:endParaRPr lang="en-GB" b="1" dirty="0">
              <a:solidFill>
                <a:schemeClr val="accent5"/>
              </a:solidFill>
            </a:endParaRPr>
          </a:p>
        </p:txBody>
      </p:sp>
      <p:grpSp>
        <p:nvGrpSpPr>
          <p:cNvPr id="260" name="Group"/>
          <p:cNvGrpSpPr/>
          <p:nvPr/>
        </p:nvGrpSpPr>
        <p:grpSpPr>
          <a:xfrm>
            <a:off x="591324" y="2115574"/>
            <a:ext cx="612541" cy="612541"/>
            <a:chOff x="0" y="0"/>
            <a:chExt cx="612539" cy="612539"/>
          </a:xfrm>
        </p:grpSpPr>
        <p:sp>
          <p:nvSpPr>
            <p:cNvPr id="258" name="Oval 120"/>
            <p:cNvSpPr/>
            <p:nvPr/>
          </p:nvSpPr>
          <p:spPr>
            <a:xfrm>
              <a:off x="0" y="0"/>
              <a:ext cx="612540" cy="61254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EE4C14"/>
                </a:gs>
              </a:gsLst>
              <a:lin ang="13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" name="Freeform 20"/>
            <p:cNvSpPr/>
            <p:nvPr/>
          </p:nvSpPr>
          <p:spPr>
            <a:xfrm>
              <a:off x="107779" y="95786"/>
              <a:ext cx="399852" cy="40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78" y="7372"/>
                  </a:moveTo>
                  <a:cubicBezTo>
                    <a:pt x="15905" y="7699"/>
                    <a:pt x="15905" y="8237"/>
                    <a:pt x="15578" y="8564"/>
                  </a:cubicBezTo>
                  <a:cubicBezTo>
                    <a:pt x="9914" y="14228"/>
                    <a:pt x="9914" y="14228"/>
                    <a:pt x="9914" y="14228"/>
                  </a:cubicBezTo>
                  <a:cubicBezTo>
                    <a:pt x="9587" y="14555"/>
                    <a:pt x="9049" y="14555"/>
                    <a:pt x="8722" y="14228"/>
                  </a:cubicBezTo>
                  <a:cubicBezTo>
                    <a:pt x="6022" y="11528"/>
                    <a:pt x="6022" y="11528"/>
                    <a:pt x="6022" y="11528"/>
                  </a:cubicBezTo>
                  <a:cubicBezTo>
                    <a:pt x="5695" y="11201"/>
                    <a:pt x="5695" y="10673"/>
                    <a:pt x="6022" y="10336"/>
                  </a:cubicBezTo>
                  <a:cubicBezTo>
                    <a:pt x="6360" y="10009"/>
                    <a:pt x="6887" y="10009"/>
                    <a:pt x="7214" y="10336"/>
                  </a:cubicBezTo>
                  <a:cubicBezTo>
                    <a:pt x="9313" y="12435"/>
                    <a:pt x="9313" y="12435"/>
                    <a:pt x="9313" y="12435"/>
                  </a:cubicBezTo>
                  <a:cubicBezTo>
                    <a:pt x="14386" y="7372"/>
                    <a:pt x="14386" y="7372"/>
                    <a:pt x="14386" y="7372"/>
                  </a:cubicBezTo>
                  <a:cubicBezTo>
                    <a:pt x="14713" y="7045"/>
                    <a:pt x="15240" y="7045"/>
                    <a:pt x="15578" y="7372"/>
                  </a:cubicBezTo>
                  <a:close/>
                  <a:moveTo>
                    <a:pt x="21600" y="10800"/>
                  </a:moveTo>
                  <a:cubicBezTo>
                    <a:pt x="21600" y="16770"/>
                    <a:pt x="16770" y="21600"/>
                    <a:pt x="10800" y="21600"/>
                  </a:cubicBezTo>
                  <a:cubicBezTo>
                    <a:pt x="4830" y="21600"/>
                    <a:pt x="0" y="16770"/>
                    <a:pt x="0" y="10800"/>
                  </a:cubicBezTo>
                  <a:cubicBezTo>
                    <a:pt x="0" y="4830"/>
                    <a:pt x="4830" y="0"/>
                    <a:pt x="10800" y="0"/>
                  </a:cubicBezTo>
                  <a:cubicBezTo>
                    <a:pt x="16770" y="0"/>
                    <a:pt x="21600" y="4830"/>
                    <a:pt x="21600" y="10800"/>
                  </a:cubicBezTo>
                  <a:close/>
                  <a:moveTo>
                    <a:pt x="19913" y="10800"/>
                  </a:moveTo>
                  <a:cubicBezTo>
                    <a:pt x="19913" y="5759"/>
                    <a:pt x="15841" y="1688"/>
                    <a:pt x="10800" y="1688"/>
                  </a:cubicBezTo>
                  <a:cubicBezTo>
                    <a:pt x="5759" y="1688"/>
                    <a:pt x="1688" y="5759"/>
                    <a:pt x="1688" y="10800"/>
                  </a:cubicBezTo>
                  <a:cubicBezTo>
                    <a:pt x="1688" y="15841"/>
                    <a:pt x="5759" y="19913"/>
                    <a:pt x="10800" y="19913"/>
                  </a:cubicBezTo>
                  <a:cubicBezTo>
                    <a:pt x="15841" y="19913"/>
                    <a:pt x="19913" y="15841"/>
                    <a:pt x="19913" y="10800"/>
                  </a:cubicBezTo>
                  <a:close/>
                  <a:moveTo>
                    <a:pt x="19913" y="10800"/>
                  </a:moveTo>
                  <a:cubicBezTo>
                    <a:pt x="19913" y="10800"/>
                    <a:pt x="19913" y="10800"/>
                    <a:pt x="19913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63" name="Group"/>
          <p:cNvGrpSpPr/>
          <p:nvPr/>
        </p:nvGrpSpPr>
        <p:grpSpPr>
          <a:xfrm>
            <a:off x="611684" y="3063183"/>
            <a:ext cx="612541" cy="612541"/>
            <a:chOff x="0" y="0"/>
            <a:chExt cx="612539" cy="612539"/>
          </a:xfrm>
        </p:grpSpPr>
        <p:sp>
          <p:nvSpPr>
            <p:cNvPr id="261" name="Oval 121"/>
            <p:cNvSpPr/>
            <p:nvPr/>
          </p:nvSpPr>
          <p:spPr>
            <a:xfrm>
              <a:off x="0" y="0"/>
              <a:ext cx="612540" cy="61254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EE4C14"/>
                </a:gs>
              </a:gsLst>
              <a:lin ang="13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" name="Freeform 20"/>
            <p:cNvSpPr/>
            <p:nvPr/>
          </p:nvSpPr>
          <p:spPr>
            <a:xfrm>
              <a:off x="107779" y="102628"/>
              <a:ext cx="399852" cy="40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78" y="7372"/>
                  </a:moveTo>
                  <a:cubicBezTo>
                    <a:pt x="15905" y="7699"/>
                    <a:pt x="15905" y="8237"/>
                    <a:pt x="15578" y="8564"/>
                  </a:cubicBezTo>
                  <a:cubicBezTo>
                    <a:pt x="9914" y="14228"/>
                    <a:pt x="9914" y="14228"/>
                    <a:pt x="9914" y="14228"/>
                  </a:cubicBezTo>
                  <a:cubicBezTo>
                    <a:pt x="9587" y="14555"/>
                    <a:pt x="9049" y="14555"/>
                    <a:pt x="8722" y="14228"/>
                  </a:cubicBezTo>
                  <a:cubicBezTo>
                    <a:pt x="6022" y="11528"/>
                    <a:pt x="6022" y="11528"/>
                    <a:pt x="6022" y="11528"/>
                  </a:cubicBezTo>
                  <a:cubicBezTo>
                    <a:pt x="5695" y="11201"/>
                    <a:pt x="5695" y="10673"/>
                    <a:pt x="6022" y="10336"/>
                  </a:cubicBezTo>
                  <a:cubicBezTo>
                    <a:pt x="6360" y="10009"/>
                    <a:pt x="6887" y="10009"/>
                    <a:pt x="7214" y="10336"/>
                  </a:cubicBezTo>
                  <a:cubicBezTo>
                    <a:pt x="9313" y="12435"/>
                    <a:pt x="9313" y="12435"/>
                    <a:pt x="9313" y="12435"/>
                  </a:cubicBezTo>
                  <a:cubicBezTo>
                    <a:pt x="14386" y="7372"/>
                    <a:pt x="14386" y="7372"/>
                    <a:pt x="14386" y="7372"/>
                  </a:cubicBezTo>
                  <a:cubicBezTo>
                    <a:pt x="14713" y="7045"/>
                    <a:pt x="15240" y="7045"/>
                    <a:pt x="15578" y="7372"/>
                  </a:cubicBezTo>
                  <a:close/>
                  <a:moveTo>
                    <a:pt x="21600" y="10800"/>
                  </a:moveTo>
                  <a:cubicBezTo>
                    <a:pt x="21600" y="16770"/>
                    <a:pt x="16770" y="21600"/>
                    <a:pt x="10800" y="21600"/>
                  </a:cubicBezTo>
                  <a:cubicBezTo>
                    <a:pt x="4830" y="21600"/>
                    <a:pt x="0" y="16770"/>
                    <a:pt x="0" y="10800"/>
                  </a:cubicBezTo>
                  <a:cubicBezTo>
                    <a:pt x="0" y="4830"/>
                    <a:pt x="4830" y="0"/>
                    <a:pt x="10800" y="0"/>
                  </a:cubicBezTo>
                  <a:cubicBezTo>
                    <a:pt x="16770" y="0"/>
                    <a:pt x="21600" y="4830"/>
                    <a:pt x="21600" y="10800"/>
                  </a:cubicBezTo>
                  <a:close/>
                  <a:moveTo>
                    <a:pt x="19913" y="10800"/>
                  </a:moveTo>
                  <a:cubicBezTo>
                    <a:pt x="19913" y="5759"/>
                    <a:pt x="15841" y="1688"/>
                    <a:pt x="10800" y="1688"/>
                  </a:cubicBezTo>
                  <a:cubicBezTo>
                    <a:pt x="5759" y="1688"/>
                    <a:pt x="1688" y="5759"/>
                    <a:pt x="1688" y="10800"/>
                  </a:cubicBezTo>
                  <a:cubicBezTo>
                    <a:pt x="1688" y="15841"/>
                    <a:pt x="5759" y="19913"/>
                    <a:pt x="10800" y="19913"/>
                  </a:cubicBezTo>
                  <a:cubicBezTo>
                    <a:pt x="15841" y="19913"/>
                    <a:pt x="19913" y="15841"/>
                    <a:pt x="19913" y="10800"/>
                  </a:cubicBezTo>
                  <a:close/>
                  <a:moveTo>
                    <a:pt x="19913" y="10800"/>
                  </a:moveTo>
                  <a:cubicBezTo>
                    <a:pt x="19913" y="10800"/>
                    <a:pt x="19913" y="10800"/>
                    <a:pt x="19913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7" name="Icon EV.png" descr="Icon EV.png">
            <a:extLst>
              <a:ext uri="{FF2B5EF4-FFF2-40B4-BE49-F238E27FC236}">
                <a16:creationId xmlns:a16="http://schemas.microsoft.com/office/drawing/2014/main" id="{337DFFD8-FF2A-4B00-B2E9-2D5AC1447B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250"/>
          </a:blip>
          <a:srcRect t="10451" b="10451"/>
          <a:stretch>
            <a:fillRect/>
          </a:stretch>
        </p:blipFill>
        <p:spPr>
          <a:xfrm>
            <a:off x="6302284" y="2245659"/>
            <a:ext cx="2985189" cy="23611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70D38F-0C57-489F-8D8A-0518088EB27E}"/>
              </a:ext>
            </a:extLst>
          </p:cNvPr>
          <p:cNvSpPr/>
          <p:nvPr/>
        </p:nvSpPr>
        <p:spPr>
          <a:xfrm>
            <a:off x="1477255" y="21602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765">
              <a:spcBef>
                <a:spcPts val="1600"/>
              </a:spcBef>
              <a:defRPr sz="1200"/>
            </a:pPr>
            <a:r>
              <a:rPr lang="it-IT" sz="1400" b="1" dirty="0"/>
              <a:t>L’aumento del Prezzo del diesel e della benzina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35E08C-DE24-4B7D-AE4D-120B7CDC839C}"/>
              </a:ext>
            </a:extLst>
          </p:cNvPr>
          <p:cNvSpPr/>
          <p:nvPr/>
        </p:nvSpPr>
        <p:spPr>
          <a:xfrm>
            <a:off x="1477255" y="3994210"/>
            <a:ext cx="3227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5">
              <a:spcBef>
                <a:spcPts val="1600"/>
              </a:spcBef>
              <a:defRPr sz="1200"/>
            </a:pPr>
            <a:r>
              <a:rPr lang="it-IT" sz="1400" b="1" dirty="0"/>
              <a:t>Il numero crescente di sussidi e incentivi fiscali per i veicoli elettrici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51737-BF61-4FD4-B088-CF58E866865E}"/>
              </a:ext>
            </a:extLst>
          </p:cNvPr>
          <p:cNvSpPr/>
          <p:nvPr/>
        </p:nvSpPr>
        <p:spPr>
          <a:xfrm>
            <a:off x="1477254" y="3063183"/>
            <a:ext cx="4298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5">
              <a:spcBef>
                <a:spcPts val="1600"/>
              </a:spcBef>
              <a:defRPr sz="1200"/>
            </a:pPr>
            <a:r>
              <a:rPr lang="it-IT" sz="1400" b="1" dirty="0"/>
              <a:t>L’elevata tassazione per la registrazione e circolazione automobilistica, in particolare per il diesel </a:t>
            </a:r>
          </a:p>
        </p:txBody>
      </p:sp>
      <p:grpSp>
        <p:nvGrpSpPr>
          <p:cNvPr id="21" name="Group">
            <a:extLst>
              <a:ext uri="{FF2B5EF4-FFF2-40B4-BE49-F238E27FC236}">
                <a16:creationId xmlns:a16="http://schemas.microsoft.com/office/drawing/2014/main" id="{D2D846DB-5577-41B8-9245-E976D588E0B1}"/>
              </a:ext>
            </a:extLst>
          </p:cNvPr>
          <p:cNvGrpSpPr/>
          <p:nvPr/>
        </p:nvGrpSpPr>
        <p:grpSpPr>
          <a:xfrm>
            <a:off x="611684" y="4057271"/>
            <a:ext cx="612541" cy="612541"/>
            <a:chOff x="0" y="0"/>
            <a:chExt cx="612539" cy="612539"/>
          </a:xfrm>
        </p:grpSpPr>
        <p:sp>
          <p:nvSpPr>
            <p:cNvPr id="22" name="Oval 121">
              <a:extLst>
                <a:ext uri="{FF2B5EF4-FFF2-40B4-BE49-F238E27FC236}">
                  <a16:creationId xmlns:a16="http://schemas.microsoft.com/office/drawing/2014/main" id="{51082896-A8AA-409B-ADED-444CEE00D0CB}"/>
                </a:ext>
              </a:extLst>
            </p:cNvPr>
            <p:cNvSpPr/>
            <p:nvPr/>
          </p:nvSpPr>
          <p:spPr>
            <a:xfrm>
              <a:off x="0" y="0"/>
              <a:ext cx="612540" cy="61254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EE4C14"/>
                </a:gs>
              </a:gsLst>
              <a:lin ang="13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A7222B8-E2EA-4EC5-842C-5F1822FB0A31}"/>
                </a:ext>
              </a:extLst>
            </p:cNvPr>
            <p:cNvSpPr/>
            <p:nvPr/>
          </p:nvSpPr>
          <p:spPr>
            <a:xfrm>
              <a:off x="107779" y="102628"/>
              <a:ext cx="399852" cy="40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78" y="7372"/>
                  </a:moveTo>
                  <a:cubicBezTo>
                    <a:pt x="15905" y="7699"/>
                    <a:pt x="15905" y="8237"/>
                    <a:pt x="15578" y="8564"/>
                  </a:cubicBezTo>
                  <a:cubicBezTo>
                    <a:pt x="9914" y="14228"/>
                    <a:pt x="9914" y="14228"/>
                    <a:pt x="9914" y="14228"/>
                  </a:cubicBezTo>
                  <a:cubicBezTo>
                    <a:pt x="9587" y="14555"/>
                    <a:pt x="9049" y="14555"/>
                    <a:pt x="8722" y="14228"/>
                  </a:cubicBezTo>
                  <a:cubicBezTo>
                    <a:pt x="6022" y="11528"/>
                    <a:pt x="6022" y="11528"/>
                    <a:pt x="6022" y="11528"/>
                  </a:cubicBezTo>
                  <a:cubicBezTo>
                    <a:pt x="5695" y="11201"/>
                    <a:pt x="5695" y="10673"/>
                    <a:pt x="6022" y="10336"/>
                  </a:cubicBezTo>
                  <a:cubicBezTo>
                    <a:pt x="6360" y="10009"/>
                    <a:pt x="6887" y="10009"/>
                    <a:pt x="7214" y="10336"/>
                  </a:cubicBezTo>
                  <a:cubicBezTo>
                    <a:pt x="9313" y="12435"/>
                    <a:pt x="9313" y="12435"/>
                    <a:pt x="9313" y="12435"/>
                  </a:cubicBezTo>
                  <a:cubicBezTo>
                    <a:pt x="14386" y="7372"/>
                    <a:pt x="14386" y="7372"/>
                    <a:pt x="14386" y="7372"/>
                  </a:cubicBezTo>
                  <a:cubicBezTo>
                    <a:pt x="14713" y="7045"/>
                    <a:pt x="15240" y="7045"/>
                    <a:pt x="15578" y="7372"/>
                  </a:cubicBezTo>
                  <a:close/>
                  <a:moveTo>
                    <a:pt x="21600" y="10800"/>
                  </a:moveTo>
                  <a:cubicBezTo>
                    <a:pt x="21600" y="16770"/>
                    <a:pt x="16770" y="21600"/>
                    <a:pt x="10800" y="21600"/>
                  </a:cubicBezTo>
                  <a:cubicBezTo>
                    <a:pt x="4830" y="21600"/>
                    <a:pt x="0" y="16770"/>
                    <a:pt x="0" y="10800"/>
                  </a:cubicBezTo>
                  <a:cubicBezTo>
                    <a:pt x="0" y="4830"/>
                    <a:pt x="4830" y="0"/>
                    <a:pt x="10800" y="0"/>
                  </a:cubicBezTo>
                  <a:cubicBezTo>
                    <a:pt x="16770" y="0"/>
                    <a:pt x="21600" y="4830"/>
                    <a:pt x="21600" y="10800"/>
                  </a:cubicBezTo>
                  <a:close/>
                  <a:moveTo>
                    <a:pt x="19913" y="10800"/>
                  </a:moveTo>
                  <a:cubicBezTo>
                    <a:pt x="19913" y="5759"/>
                    <a:pt x="15841" y="1688"/>
                    <a:pt x="10800" y="1688"/>
                  </a:cubicBezTo>
                  <a:cubicBezTo>
                    <a:pt x="5759" y="1688"/>
                    <a:pt x="1688" y="5759"/>
                    <a:pt x="1688" y="10800"/>
                  </a:cubicBezTo>
                  <a:cubicBezTo>
                    <a:pt x="1688" y="15841"/>
                    <a:pt x="5759" y="19913"/>
                    <a:pt x="10800" y="19913"/>
                  </a:cubicBezTo>
                  <a:cubicBezTo>
                    <a:pt x="15841" y="19913"/>
                    <a:pt x="19913" y="15841"/>
                    <a:pt x="19913" y="10800"/>
                  </a:cubicBezTo>
                  <a:close/>
                  <a:moveTo>
                    <a:pt x="19913" y="10800"/>
                  </a:moveTo>
                  <a:cubicBezTo>
                    <a:pt x="19913" y="10800"/>
                    <a:pt x="19913" y="10800"/>
                    <a:pt x="19913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" name="Title 6">
            <a:extLst>
              <a:ext uri="{FF2B5EF4-FFF2-40B4-BE49-F238E27FC236}">
                <a16:creationId xmlns:a16="http://schemas.microsoft.com/office/drawing/2014/main" id="{D60E0C8A-30D6-4733-AE35-61C5F152FD5E}"/>
              </a:ext>
            </a:extLst>
          </p:cNvPr>
          <p:cNvSpPr txBox="1"/>
          <p:nvPr/>
        </p:nvSpPr>
        <p:spPr>
          <a:xfrm>
            <a:off x="580402" y="305883"/>
            <a:ext cx="6456952" cy="200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685800">
              <a:lnSpc>
                <a:spcPct val="90000"/>
              </a:lnSpc>
              <a:defRPr sz="3000" b="1" spc="-112">
                <a:solidFill>
                  <a:srgbClr val="EC4F10"/>
                </a:solidFill>
              </a:defRPr>
            </a:lvl1pPr>
          </a:lstStyle>
          <a:p>
            <a:r>
              <a:rPr lang="it-IT" sz="2000" dirty="0">
                <a:solidFill>
                  <a:schemeClr val="accent5"/>
                </a:solidFill>
              </a:rPr>
              <a:t>Nel diffuso segmento delle auto di medie dimensioni (D2), i veicoli elettrici presentano costi mensili significativamente inferiori nella maggior parte dei paesi. </a:t>
            </a:r>
            <a:br>
              <a:rPr lang="it-IT" sz="2000" dirty="0">
                <a:solidFill>
                  <a:schemeClr val="accent5"/>
                </a:solidFill>
              </a:rPr>
            </a:br>
            <a:br>
              <a:rPr lang="it-IT" sz="2000" dirty="0">
                <a:solidFill>
                  <a:schemeClr val="accent5"/>
                </a:solidFill>
              </a:rPr>
            </a:br>
            <a:r>
              <a:rPr lang="it-IT" sz="2000" dirty="0">
                <a:solidFill>
                  <a:schemeClr val="accent5"/>
                </a:solidFill>
              </a:rPr>
              <a:t>Gli elementi che contribuiscono maggiormente a questa tendenza sono: </a:t>
            </a:r>
          </a:p>
          <a:p>
            <a:endParaRPr lang="en-GB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6"/>
          <p:cNvSpPr txBox="1"/>
          <p:nvPr/>
        </p:nvSpPr>
        <p:spPr>
          <a:xfrm>
            <a:off x="341932" y="246386"/>
            <a:ext cx="8480734" cy="120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indent="-172800" defTabSz="685800">
              <a:lnSpc>
                <a:spcPct val="90000"/>
              </a:lnSpc>
              <a:defRPr sz="1600" b="1" spc="-16">
                <a:solidFill>
                  <a:srgbClr val="FFFFFF"/>
                </a:solidFill>
              </a:defRPr>
            </a:pPr>
            <a:r>
              <a:rPr lang="it-IT" dirty="0"/>
              <a:t>Segmento dei veicoli di medie dimensioni:</a:t>
            </a:r>
            <a:endParaRPr lang="it-IT" sz="1500" spc="-14" dirty="0"/>
          </a:p>
          <a:p>
            <a:pPr indent="-172800" defTabSz="685800">
              <a:lnSpc>
                <a:spcPct val="90000"/>
              </a:lnSpc>
              <a:defRPr sz="2200" spc="-22">
                <a:solidFill>
                  <a:srgbClr val="FFFFFF"/>
                </a:solidFill>
              </a:defRPr>
            </a:pPr>
            <a:r>
              <a:rPr lang="it-IT" dirty="0"/>
              <a:t>Nella </a:t>
            </a:r>
            <a:r>
              <a:rPr lang="it-IT" b="1" dirty="0">
                <a:solidFill>
                  <a:schemeClr val="bg1"/>
                </a:solidFill>
              </a:rPr>
              <a:t>maggior parte</a:t>
            </a:r>
            <a:r>
              <a:rPr lang="it-IT" dirty="0"/>
              <a:t> dei paesi oggetto dello studio, le auto elettriche sono più convenienti delle auto a benzina e a diesel nel segmento dei veicoli di medie dimensioni </a:t>
            </a:r>
          </a:p>
        </p:txBody>
      </p:sp>
      <p:sp>
        <p:nvSpPr>
          <p:cNvPr id="273" name="TextBox 4"/>
          <p:cNvSpPr txBox="1"/>
          <p:nvPr/>
        </p:nvSpPr>
        <p:spPr>
          <a:xfrm>
            <a:off x="7576870" y="4640350"/>
            <a:ext cx="13463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800" b="1">
                <a:solidFill>
                  <a:srgbClr val="004A5D"/>
                </a:solidFill>
              </a:defRPr>
            </a:pPr>
            <a:r>
              <a:rPr lang="it-IT" dirty="0"/>
              <a:t>Segmento dei veicoli di medie dimensioni</a:t>
            </a:r>
            <a:endParaRPr dirty="0"/>
          </a:p>
        </p:txBody>
      </p:sp>
      <p:pic>
        <p:nvPicPr>
          <p:cNvPr id="274" name="TCO D2 segment.jpg" descr="TCO D2 segment.jpg"/>
          <p:cNvPicPr>
            <a:picLocks noChangeAspect="1"/>
          </p:cNvPicPr>
          <p:nvPr/>
        </p:nvPicPr>
        <p:blipFill rotWithShape="1">
          <a:blip r:embed="rId2"/>
          <a:srcRect l="2730" b="-1252"/>
          <a:stretch/>
        </p:blipFill>
        <p:spPr>
          <a:xfrm>
            <a:off x="948018" y="2023398"/>
            <a:ext cx="6491797" cy="3052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extBox 4"/>
          <p:cNvSpPr txBox="1"/>
          <p:nvPr/>
        </p:nvSpPr>
        <p:spPr>
          <a:xfrm>
            <a:off x="7681167" y="3842357"/>
            <a:ext cx="1242073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800">
                <a:solidFill>
                  <a:srgbClr val="A7A7A7"/>
                </a:solidFill>
              </a:defRPr>
            </a:pPr>
            <a:r>
              <a:rPr lang="it-IT" sz="500" dirty="0"/>
              <a:t>* I livelli di costo sono determinati confrontando lo stesso tipo di veicoli per tipo di alimentazione nei diversi paesi. Facciamo osservare che non è possibile effettuare un confronto diretto assoluto tra i veicoli elettrici e i veicoli con motore a combustione interna (ICE), a causa dei diversi livelli di autonomia, potenza e comfort. </a:t>
            </a:r>
          </a:p>
        </p:txBody>
      </p:sp>
      <p:sp>
        <p:nvSpPr>
          <p:cNvPr id="276" name="TextBox 4"/>
          <p:cNvSpPr txBox="1"/>
          <p:nvPr/>
        </p:nvSpPr>
        <p:spPr>
          <a:xfrm>
            <a:off x="7576870" y="1941647"/>
            <a:ext cx="1145220" cy="1144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lnSpc>
                <a:spcPct val="140000"/>
              </a:lnSpc>
              <a:defRPr sz="800" b="1">
                <a:solidFill>
                  <a:srgbClr val="535353"/>
                </a:solidFill>
              </a:defRPr>
            </a:pPr>
            <a:r>
              <a:rPr lang="it-IT" sz="1000" dirty="0"/>
              <a:t>Tipo di alimentazione</a:t>
            </a:r>
            <a:endParaRPr sz="1000" dirty="0"/>
          </a:p>
          <a:p>
            <a:pPr algn="r">
              <a:lnSpc>
                <a:spcPct val="140000"/>
              </a:lnSpc>
              <a:defRPr sz="800">
                <a:solidFill>
                  <a:srgbClr val="535353"/>
                </a:solidFill>
              </a:defRPr>
            </a:pPr>
            <a:r>
              <a:rPr lang="it-IT" sz="1000" dirty="0"/>
              <a:t>Elettrica</a:t>
            </a:r>
            <a:endParaRPr sz="1000" dirty="0"/>
          </a:p>
          <a:p>
            <a:pPr algn="r">
              <a:lnSpc>
                <a:spcPct val="140000"/>
              </a:lnSpc>
              <a:defRPr sz="800">
                <a:solidFill>
                  <a:srgbClr val="535353"/>
                </a:solidFill>
              </a:defRPr>
            </a:pPr>
            <a:r>
              <a:rPr sz="1000" dirty="0"/>
              <a:t>Diesel</a:t>
            </a:r>
          </a:p>
          <a:p>
            <a:pPr algn="r">
              <a:lnSpc>
                <a:spcPct val="140000"/>
              </a:lnSpc>
              <a:defRPr sz="800">
                <a:solidFill>
                  <a:srgbClr val="535353"/>
                </a:solidFill>
              </a:defRPr>
            </a:pPr>
            <a:r>
              <a:rPr lang="it-IT" sz="1000" dirty="0"/>
              <a:t>Benzina</a:t>
            </a:r>
            <a:endParaRPr sz="1000" dirty="0"/>
          </a:p>
        </p:txBody>
      </p:sp>
      <p:grpSp>
        <p:nvGrpSpPr>
          <p:cNvPr id="280" name="Group"/>
          <p:cNvGrpSpPr/>
          <p:nvPr/>
        </p:nvGrpSpPr>
        <p:grpSpPr>
          <a:xfrm>
            <a:off x="8722090" y="2375194"/>
            <a:ext cx="201150" cy="784830"/>
            <a:chOff x="0" y="0"/>
            <a:chExt cx="94557" cy="398061"/>
          </a:xfrm>
        </p:grpSpPr>
        <p:sp>
          <p:nvSpPr>
            <p:cNvPr id="277" name="Square"/>
            <p:cNvSpPr/>
            <p:nvPr/>
          </p:nvSpPr>
          <p:spPr>
            <a:xfrm>
              <a:off x="0" y="0"/>
              <a:ext cx="94558" cy="94558"/>
            </a:xfrm>
            <a:prstGeom prst="rect">
              <a:avLst/>
            </a:prstGeom>
            <a:solidFill>
              <a:srgbClr val="67AF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67AF5C"/>
                  </a:solidFill>
                </a:defRPr>
              </a:pPr>
              <a:endParaRPr/>
            </a:p>
          </p:txBody>
        </p:sp>
        <p:sp>
          <p:nvSpPr>
            <p:cNvPr id="278" name="Square"/>
            <p:cNvSpPr/>
            <p:nvPr/>
          </p:nvSpPr>
          <p:spPr>
            <a:xfrm>
              <a:off x="0" y="151751"/>
              <a:ext cx="94558" cy="94559"/>
            </a:xfrm>
            <a:prstGeom prst="rect">
              <a:avLst/>
            </a:prstGeom>
            <a:solidFill>
              <a:srgbClr val="0B495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67AF5C"/>
                  </a:solidFill>
                </a:defRPr>
              </a:pPr>
              <a:endParaRPr/>
            </a:p>
          </p:txBody>
        </p:sp>
        <p:sp>
          <p:nvSpPr>
            <p:cNvPr id="279" name="Square"/>
            <p:cNvSpPr/>
            <p:nvPr/>
          </p:nvSpPr>
          <p:spPr>
            <a:xfrm>
              <a:off x="0" y="303503"/>
              <a:ext cx="94558" cy="94559"/>
            </a:xfrm>
            <a:prstGeom prst="rect">
              <a:avLst/>
            </a:pr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67AF5C"/>
                  </a:solidFill>
                </a:defRPr>
              </a:pPr>
              <a:endParaRPr/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A6F195B7-C89F-44C6-B2F4-E7209FB12402}"/>
              </a:ext>
            </a:extLst>
          </p:cNvPr>
          <p:cNvSpPr txBox="1"/>
          <p:nvPr/>
        </p:nvSpPr>
        <p:spPr>
          <a:xfrm rot="16200000">
            <a:off x="-590277" y="3234714"/>
            <a:ext cx="2332276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100" b="1">
                <a:solidFill>
                  <a:srgbClr val="A7A7A7"/>
                </a:solidFill>
              </a:defRPr>
            </a:lvl1pPr>
          </a:lstStyle>
          <a:p>
            <a:r>
              <a:rPr lang="it-IT" dirty="0">
                <a:solidFill>
                  <a:srgbClr val="004A5D"/>
                </a:solidFill>
              </a:rPr>
              <a:t>Costo totale di proprietà medio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4F8AF54-0C0F-4B78-82FF-F0F1131A7CEC}"/>
              </a:ext>
            </a:extLst>
          </p:cNvPr>
          <p:cNvSpPr/>
          <p:nvPr/>
        </p:nvSpPr>
        <p:spPr>
          <a:xfrm>
            <a:off x="3033310" y="2013873"/>
            <a:ext cx="395690" cy="243552"/>
          </a:xfrm>
          <a:prstGeom prst="ellips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spc="0" normalizeH="0" baseline="0">
              <a:ln>
                <a:noFill/>
              </a:ln>
              <a:solidFill>
                <a:srgbClr val="545656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99" descr="Picture 99"/>
          <p:cNvPicPr>
            <a:picLocks noChangeAspect="1"/>
          </p:cNvPicPr>
          <p:nvPr/>
        </p:nvPicPr>
        <p:blipFill rotWithShape="1">
          <a:blip r:embed="rId2"/>
          <a:srcRect r="11859"/>
          <a:stretch/>
        </p:blipFill>
        <p:spPr>
          <a:xfrm rot="10800000">
            <a:off x="-1" y="-2"/>
            <a:ext cx="761776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angle 107"/>
          <p:cNvSpPr txBox="1"/>
          <p:nvPr/>
        </p:nvSpPr>
        <p:spPr>
          <a:xfrm>
            <a:off x="1477688" y="1635191"/>
            <a:ext cx="3275847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765">
              <a:spcBef>
                <a:spcPts val="1600"/>
              </a:spcBef>
              <a:defRPr sz="1200"/>
            </a:pPr>
            <a:endParaRPr sz="1400" b="1" dirty="0"/>
          </a:p>
        </p:txBody>
      </p:sp>
      <p:sp>
        <p:nvSpPr>
          <p:cNvPr id="256" name="Title 6"/>
          <p:cNvSpPr txBox="1"/>
          <p:nvPr/>
        </p:nvSpPr>
        <p:spPr>
          <a:xfrm>
            <a:off x="4109801" y="991169"/>
            <a:ext cx="6608666" cy="373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lnSpc>
                <a:spcPct val="90000"/>
              </a:lnSpc>
              <a:defRPr sz="2200" i="1" spc="-22">
                <a:solidFill>
                  <a:srgbClr val="FFFFFF"/>
                </a:solidFill>
              </a:defRPr>
            </a:pPr>
            <a:endParaRPr lang="en-GB" b="1" dirty="0">
              <a:solidFill>
                <a:schemeClr val="accent5"/>
              </a:solidFill>
            </a:endParaRPr>
          </a:p>
        </p:txBody>
      </p:sp>
      <p:grpSp>
        <p:nvGrpSpPr>
          <p:cNvPr id="263" name="Group"/>
          <p:cNvGrpSpPr/>
          <p:nvPr/>
        </p:nvGrpSpPr>
        <p:grpSpPr>
          <a:xfrm>
            <a:off x="611684" y="2115155"/>
            <a:ext cx="612541" cy="612541"/>
            <a:chOff x="0" y="0"/>
            <a:chExt cx="612539" cy="612539"/>
          </a:xfrm>
        </p:grpSpPr>
        <p:sp>
          <p:nvSpPr>
            <p:cNvPr id="261" name="Oval 121"/>
            <p:cNvSpPr/>
            <p:nvPr/>
          </p:nvSpPr>
          <p:spPr>
            <a:xfrm>
              <a:off x="0" y="0"/>
              <a:ext cx="612540" cy="61254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EE4C14"/>
                </a:gs>
              </a:gsLst>
              <a:lin ang="13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" name="Freeform 20"/>
            <p:cNvSpPr/>
            <p:nvPr/>
          </p:nvSpPr>
          <p:spPr>
            <a:xfrm>
              <a:off x="107779" y="102628"/>
              <a:ext cx="399852" cy="40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78" y="7372"/>
                  </a:moveTo>
                  <a:cubicBezTo>
                    <a:pt x="15905" y="7699"/>
                    <a:pt x="15905" y="8237"/>
                    <a:pt x="15578" y="8564"/>
                  </a:cubicBezTo>
                  <a:cubicBezTo>
                    <a:pt x="9914" y="14228"/>
                    <a:pt x="9914" y="14228"/>
                    <a:pt x="9914" y="14228"/>
                  </a:cubicBezTo>
                  <a:cubicBezTo>
                    <a:pt x="9587" y="14555"/>
                    <a:pt x="9049" y="14555"/>
                    <a:pt x="8722" y="14228"/>
                  </a:cubicBezTo>
                  <a:cubicBezTo>
                    <a:pt x="6022" y="11528"/>
                    <a:pt x="6022" y="11528"/>
                    <a:pt x="6022" y="11528"/>
                  </a:cubicBezTo>
                  <a:cubicBezTo>
                    <a:pt x="5695" y="11201"/>
                    <a:pt x="5695" y="10673"/>
                    <a:pt x="6022" y="10336"/>
                  </a:cubicBezTo>
                  <a:cubicBezTo>
                    <a:pt x="6360" y="10009"/>
                    <a:pt x="6887" y="10009"/>
                    <a:pt x="7214" y="10336"/>
                  </a:cubicBezTo>
                  <a:cubicBezTo>
                    <a:pt x="9313" y="12435"/>
                    <a:pt x="9313" y="12435"/>
                    <a:pt x="9313" y="12435"/>
                  </a:cubicBezTo>
                  <a:cubicBezTo>
                    <a:pt x="14386" y="7372"/>
                    <a:pt x="14386" y="7372"/>
                    <a:pt x="14386" y="7372"/>
                  </a:cubicBezTo>
                  <a:cubicBezTo>
                    <a:pt x="14713" y="7045"/>
                    <a:pt x="15240" y="7045"/>
                    <a:pt x="15578" y="7372"/>
                  </a:cubicBezTo>
                  <a:close/>
                  <a:moveTo>
                    <a:pt x="21600" y="10800"/>
                  </a:moveTo>
                  <a:cubicBezTo>
                    <a:pt x="21600" y="16770"/>
                    <a:pt x="16770" y="21600"/>
                    <a:pt x="10800" y="21600"/>
                  </a:cubicBezTo>
                  <a:cubicBezTo>
                    <a:pt x="4830" y="21600"/>
                    <a:pt x="0" y="16770"/>
                    <a:pt x="0" y="10800"/>
                  </a:cubicBezTo>
                  <a:cubicBezTo>
                    <a:pt x="0" y="4830"/>
                    <a:pt x="4830" y="0"/>
                    <a:pt x="10800" y="0"/>
                  </a:cubicBezTo>
                  <a:cubicBezTo>
                    <a:pt x="16770" y="0"/>
                    <a:pt x="21600" y="4830"/>
                    <a:pt x="21600" y="10800"/>
                  </a:cubicBezTo>
                  <a:close/>
                  <a:moveTo>
                    <a:pt x="19913" y="10800"/>
                  </a:moveTo>
                  <a:cubicBezTo>
                    <a:pt x="19913" y="5759"/>
                    <a:pt x="15841" y="1688"/>
                    <a:pt x="10800" y="1688"/>
                  </a:cubicBezTo>
                  <a:cubicBezTo>
                    <a:pt x="5759" y="1688"/>
                    <a:pt x="1688" y="5759"/>
                    <a:pt x="1688" y="10800"/>
                  </a:cubicBezTo>
                  <a:cubicBezTo>
                    <a:pt x="1688" y="15841"/>
                    <a:pt x="5759" y="19913"/>
                    <a:pt x="10800" y="19913"/>
                  </a:cubicBezTo>
                  <a:cubicBezTo>
                    <a:pt x="15841" y="19913"/>
                    <a:pt x="19913" y="15841"/>
                    <a:pt x="19913" y="10800"/>
                  </a:cubicBezTo>
                  <a:close/>
                  <a:moveTo>
                    <a:pt x="19913" y="10800"/>
                  </a:moveTo>
                  <a:cubicBezTo>
                    <a:pt x="19913" y="10800"/>
                    <a:pt x="19913" y="10800"/>
                    <a:pt x="19913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D35E08C-DE24-4B7D-AE4D-120B7CDC839C}"/>
              </a:ext>
            </a:extLst>
          </p:cNvPr>
          <p:cNvSpPr/>
          <p:nvPr/>
        </p:nvSpPr>
        <p:spPr>
          <a:xfrm>
            <a:off x="1477255" y="3429427"/>
            <a:ext cx="3417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5">
              <a:spcBef>
                <a:spcPts val="1600"/>
              </a:spcBef>
              <a:defRPr sz="1200"/>
            </a:pPr>
            <a:r>
              <a:rPr lang="it-IT" sz="1200" b="1" dirty="0"/>
              <a:t>Ciò è particolarmente vero nel segmento B1, dove i veicoli elettrici permettono un costo totale di proprietà inferiore rispetto ai veicoli con motore a combustione interna (ICE) a partire da 48 mesi/30.000 km in avanti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51737-BF61-4FD4-B088-CF58E866865E}"/>
              </a:ext>
            </a:extLst>
          </p:cNvPr>
          <p:cNvSpPr/>
          <p:nvPr/>
        </p:nvSpPr>
        <p:spPr>
          <a:xfrm>
            <a:off x="1477255" y="2115155"/>
            <a:ext cx="4459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5">
              <a:spcBef>
                <a:spcPts val="1600"/>
              </a:spcBef>
              <a:defRPr sz="1200"/>
            </a:pPr>
            <a:r>
              <a:rPr lang="it-IT" sz="1200" b="1" dirty="0"/>
              <a:t>Rispetto ai veicoli con motore a combustione interna (ICE), i veicoli elettrici presentano costi minori durante il periodo di possesso, grazie ai minori costi di funzionamento. La differenza aumenta dal momento che i veicoli elettrici vengono condotti ulteriormente e più a lungo</a:t>
            </a:r>
          </a:p>
        </p:txBody>
      </p:sp>
      <p:grpSp>
        <p:nvGrpSpPr>
          <p:cNvPr id="21" name="Group">
            <a:extLst>
              <a:ext uri="{FF2B5EF4-FFF2-40B4-BE49-F238E27FC236}">
                <a16:creationId xmlns:a16="http://schemas.microsoft.com/office/drawing/2014/main" id="{D2D846DB-5577-41B8-9245-E976D588E0B1}"/>
              </a:ext>
            </a:extLst>
          </p:cNvPr>
          <p:cNvGrpSpPr/>
          <p:nvPr/>
        </p:nvGrpSpPr>
        <p:grpSpPr>
          <a:xfrm>
            <a:off x="611684" y="3492488"/>
            <a:ext cx="612541" cy="612541"/>
            <a:chOff x="0" y="0"/>
            <a:chExt cx="612539" cy="612539"/>
          </a:xfrm>
        </p:grpSpPr>
        <p:sp>
          <p:nvSpPr>
            <p:cNvPr id="22" name="Oval 121">
              <a:extLst>
                <a:ext uri="{FF2B5EF4-FFF2-40B4-BE49-F238E27FC236}">
                  <a16:creationId xmlns:a16="http://schemas.microsoft.com/office/drawing/2014/main" id="{51082896-A8AA-409B-ADED-444CEE00D0CB}"/>
                </a:ext>
              </a:extLst>
            </p:cNvPr>
            <p:cNvSpPr/>
            <p:nvPr/>
          </p:nvSpPr>
          <p:spPr>
            <a:xfrm>
              <a:off x="0" y="0"/>
              <a:ext cx="612540" cy="61254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EE4C14"/>
                </a:gs>
              </a:gsLst>
              <a:lin ang="13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A7222B8-E2EA-4EC5-842C-5F1822FB0A31}"/>
                </a:ext>
              </a:extLst>
            </p:cNvPr>
            <p:cNvSpPr/>
            <p:nvPr/>
          </p:nvSpPr>
          <p:spPr>
            <a:xfrm>
              <a:off x="107779" y="102628"/>
              <a:ext cx="399852" cy="40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78" y="7372"/>
                  </a:moveTo>
                  <a:cubicBezTo>
                    <a:pt x="15905" y="7699"/>
                    <a:pt x="15905" y="8237"/>
                    <a:pt x="15578" y="8564"/>
                  </a:cubicBezTo>
                  <a:cubicBezTo>
                    <a:pt x="9914" y="14228"/>
                    <a:pt x="9914" y="14228"/>
                    <a:pt x="9914" y="14228"/>
                  </a:cubicBezTo>
                  <a:cubicBezTo>
                    <a:pt x="9587" y="14555"/>
                    <a:pt x="9049" y="14555"/>
                    <a:pt x="8722" y="14228"/>
                  </a:cubicBezTo>
                  <a:cubicBezTo>
                    <a:pt x="6022" y="11528"/>
                    <a:pt x="6022" y="11528"/>
                    <a:pt x="6022" y="11528"/>
                  </a:cubicBezTo>
                  <a:cubicBezTo>
                    <a:pt x="5695" y="11201"/>
                    <a:pt x="5695" y="10673"/>
                    <a:pt x="6022" y="10336"/>
                  </a:cubicBezTo>
                  <a:cubicBezTo>
                    <a:pt x="6360" y="10009"/>
                    <a:pt x="6887" y="10009"/>
                    <a:pt x="7214" y="10336"/>
                  </a:cubicBezTo>
                  <a:cubicBezTo>
                    <a:pt x="9313" y="12435"/>
                    <a:pt x="9313" y="12435"/>
                    <a:pt x="9313" y="12435"/>
                  </a:cubicBezTo>
                  <a:cubicBezTo>
                    <a:pt x="14386" y="7372"/>
                    <a:pt x="14386" y="7372"/>
                    <a:pt x="14386" y="7372"/>
                  </a:cubicBezTo>
                  <a:cubicBezTo>
                    <a:pt x="14713" y="7045"/>
                    <a:pt x="15240" y="7045"/>
                    <a:pt x="15578" y="7372"/>
                  </a:cubicBezTo>
                  <a:close/>
                  <a:moveTo>
                    <a:pt x="21600" y="10800"/>
                  </a:moveTo>
                  <a:cubicBezTo>
                    <a:pt x="21600" y="16770"/>
                    <a:pt x="16770" y="21600"/>
                    <a:pt x="10800" y="21600"/>
                  </a:cubicBezTo>
                  <a:cubicBezTo>
                    <a:pt x="4830" y="21600"/>
                    <a:pt x="0" y="16770"/>
                    <a:pt x="0" y="10800"/>
                  </a:cubicBezTo>
                  <a:cubicBezTo>
                    <a:pt x="0" y="4830"/>
                    <a:pt x="4830" y="0"/>
                    <a:pt x="10800" y="0"/>
                  </a:cubicBezTo>
                  <a:cubicBezTo>
                    <a:pt x="16770" y="0"/>
                    <a:pt x="21600" y="4830"/>
                    <a:pt x="21600" y="10800"/>
                  </a:cubicBezTo>
                  <a:close/>
                  <a:moveTo>
                    <a:pt x="19913" y="10800"/>
                  </a:moveTo>
                  <a:cubicBezTo>
                    <a:pt x="19913" y="5759"/>
                    <a:pt x="15841" y="1688"/>
                    <a:pt x="10800" y="1688"/>
                  </a:cubicBezTo>
                  <a:cubicBezTo>
                    <a:pt x="5759" y="1688"/>
                    <a:pt x="1688" y="5759"/>
                    <a:pt x="1688" y="10800"/>
                  </a:cubicBezTo>
                  <a:cubicBezTo>
                    <a:pt x="1688" y="15841"/>
                    <a:pt x="5759" y="19913"/>
                    <a:pt x="10800" y="19913"/>
                  </a:cubicBezTo>
                  <a:cubicBezTo>
                    <a:pt x="15841" y="19913"/>
                    <a:pt x="19913" y="15841"/>
                    <a:pt x="19913" y="10800"/>
                  </a:cubicBezTo>
                  <a:close/>
                  <a:moveTo>
                    <a:pt x="19913" y="10800"/>
                  </a:moveTo>
                  <a:cubicBezTo>
                    <a:pt x="19913" y="10800"/>
                    <a:pt x="19913" y="10800"/>
                    <a:pt x="19913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9" name="Icon cost equality.png" descr="Icon cost equality.png">
            <a:extLst>
              <a:ext uri="{FF2B5EF4-FFF2-40B4-BE49-F238E27FC236}">
                <a16:creationId xmlns:a16="http://schemas.microsoft.com/office/drawing/2014/main" id="{12A754E4-BF73-4B18-A447-2B2D5318BA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250"/>
          </a:blip>
          <a:srcRect t="10451" b="10451"/>
          <a:stretch>
            <a:fillRect/>
          </a:stretch>
        </p:blipFill>
        <p:spPr>
          <a:xfrm>
            <a:off x="6277887" y="2245658"/>
            <a:ext cx="2871298" cy="227108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57C46-61BC-411C-87D7-F8E4AE60CF5A}"/>
              </a:ext>
            </a:extLst>
          </p:cNvPr>
          <p:cNvSpPr/>
          <p:nvPr/>
        </p:nvSpPr>
        <p:spPr>
          <a:xfrm>
            <a:off x="6223719" y="4709330"/>
            <a:ext cx="2871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400" dirty="0"/>
              <a:t>* I livelli di costo sono determinati confrontando lo stesso tipo di veicoli per tipo di alimentazione nei diversi paesi. Facciamo osservare che non è possibile effettuare un confronto diretto assoluto tra i veicoli elettrici e i veicoli con motore a combustione interna (ICE), a causa dei diversi livelli di autonomia, potenza, tecnologia e comfort.  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618FC8DA-76D2-4D27-AC1B-060D96368BA6}"/>
              </a:ext>
            </a:extLst>
          </p:cNvPr>
          <p:cNvSpPr txBox="1"/>
          <p:nvPr/>
        </p:nvSpPr>
        <p:spPr>
          <a:xfrm>
            <a:off x="575860" y="445105"/>
            <a:ext cx="6096741" cy="90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lnSpc>
                <a:spcPct val="90000"/>
              </a:lnSpc>
              <a:defRPr sz="3000" b="1" spc="-112">
                <a:solidFill>
                  <a:srgbClr val="EC4F10"/>
                </a:solidFill>
              </a:defRPr>
            </a:lvl1pPr>
          </a:lstStyle>
          <a:p>
            <a:r>
              <a:rPr lang="it-IT" sz="2000" dirty="0">
                <a:solidFill>
                  <a:schemeClr val="accent5"/>
                </a:solidFill>
              </a:rPr>
              <a:t>In un numero crescente di paesi, i veicoli elettrici nei segmenti B1 e C1 stanno ora per raggiungere la parità di costo* rispetto ai veicoli a benzina e/o diesel:</a:t>
            </a:r>
          </a:p>
        </p:txBody>
      </p:sp>
    </p:spTree>
    <p:extLst>
      <p:ext uri="{BB962C8B-B14F-4D97-AF65-F5344CB8AC3E}">
        <p14:creationId xmlns:p14="http://schemas.microsoft.com/office/powerpoint/2010/main" val="13134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6"/>
          <p:cNvSpPr txBox="1"/>
          <p:nvPr/>
        </p:nvSpPr>
        <p:spPr>
          <a:xfrm>
            <a:off x="53788" y="407005"/>
            <a:ext cx="9090212" cy="90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indent="-172800" defTabSz="685800">
              <a:lnSpc>
                <a:spcPct val="90000"/>
              </a:lnSpc>
              <a:defRPr sz="1600" b="1" spc="-16">
                <a:solidFill>
                  <a:srgbClr val="FFFFFF"/>
                </a:solidFill>
              </a:defRPr>
            </a:pPr>
            <a:r>
              <a:rPr lang="it-IT" dirty="0">
                <a:solidFill>
                  <a:schemeClr val="bg1"/>
                </a:solidFill>
              </a:rPr>
              <a:t>Segmenti delle auto </a:t>
            </a:r>
            <a:r>
              <a:rPr lang="it-IT" dirty="0" err="1">
                <a:solidFill>
                  <a:schemeClr val="bg1"/>
                </a:solidFill>
              </a:rPr>
              <a:t>subcompatte</a:t>
            </a:r>
            <a:r>
              <a:rPr lang="it-IT" dirty="0">
                <a:solidFill>
                  <a:schemeClr val="bg1"/>
                </a:solidFill>
              </a:rPr>
              <a:t> e compatte:</a:t>
            </a:r>
            <a:endParaRPr lang="it-IT" sz="1500" spc="-14" dirty="0">
              <a:solidFill>
                <a:schemeClr val="bg1"/>
              </a:solidFill>
            </a:endParaRPr>
          </a:p>
          <a:p>
            <a:pPr indent="-172800" defTabSz="685800">
              <a:lnSpc>
                <a:spcPct val="90000"/>
              </a:lnSpc>
              <a:defRPr sz="2200" spc="-22">
                <a:solidFill>
                  <a:srgbClr val="FFFFFF"/>
                </a:solidFill>
              </a:defRPr>
            </a:pPr>
            <a:r>
              <a:rPr lang="it-IT" dirty="0">
                <a:solidFill>
                  <a:schemeClr val="bg1"/>
                </a:solidFill>
              </a:rPr>
              <a:t>In </a:t>
            </a:r>
            <a:r>
              <a:rPr lang="it-IT" b="1" dirty="0">
                <a:solidFill>
                  <a:schemeClr val="bg1"/>
                </a:solidFill>
              </a:rPr>
              <a:t>Italia,</a:t>
            </a:r>
            <a:r>
              <a:rPr lang="it-IT" dirty="0">
                <a:solidFill>
                  <a:schemeClr val="bg1"/>
                </a:solidFill>
              </a:rPr>
              <a:t> i veicoli elettrici nel segmento delle auto </a:t>
            </a:r>
            <a:r>
              <a:rPr lang="it-IT" dirty="0" err="1">
                <a:solidFill>
                  <a:schemeClr val="bg1"/>
                </a:solidFill>
              </a:rPr>
              <a:t>subcompatte</a:t>
            </a:r>
            <a:r>
              <a:rPr lang="it-IT" dirty="0">
                <a:solidFill>
                  <a:schemeClr val="bg1"/>
                </a:solidFill>
              </a:rPr>
              <a:t> e compatte presentano costi mensili inferiori rispetto ai veicoli a benzina e diesel </a:t>
            </a:r>
          </a:p>
        </p:txBody>
      </p:sp>
      <p:sp>
        <p:nvSpPr>
          <p:cNvPr id="301" name="TextBox 4"/>
          <p:cNvSpPr txBox="1"/>
          <p:nvPr/>
        </p:nvSpPr>
        <p:spPr>
          <a:xfrm>
            <a:off x="7576870" y="4640350"/>
            <a:ext cx="13463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800" b="1">
                <a:solidFill>
                  <a:srgbClr val="004A5D"/>
                </a:solidFill>
              </a:defRPr>
            </a:pPr>
            <a:br>
              <a:rPr dirty="0"/>
            </a:br>
            <a:r>
              <a:rPr lang="it-IT" dirty="0"/>
              <a:t>Segmenti </a:t>
            </a:r>
            <a:r>
              <a:rPr dirty="0"/>
              <a:t>B1 </a:t>
            </a:r>
            <a:r>
              <a:rPr lang="it-IT" dirty="0"/>
              <a:t>e </a:t>
            </a:r>
            <a:r>
              <a:rPr dirty="0"/>
              <a:t>C1</a:t>
            </a:r>
          </a:p>
        </p:txBody>
      </p:sp>
      <p:pic>
        <p:nvPicPr>
          <p:cNvPr id="302" name="TCO B1&amp;C1 segment.jpg" descr="TCO B1&amp;C1 segment.jpg"/>
          <p:cNvPicPr>
            <a:picLocks noChangeAspect="1"/>
          </p:cNvPicPr>
          <p:nvPr/>
        </p:nvPicPr>
        <p:blipFill rotWithShape="1">
          <a:blip r:embed="rId2"/>
          <a:srcRect l="2864" t="2081"/>
          <a:stretch/>
        </p:blipFill>
        <p:spPr>
          <a:xfrm>
            <a:off x="968188" y="1894464"/>
            <a:ext cx="6585696" cy="299918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A287D5B9-1107-4FDD-9588-37257EBE0510}"/>
              </a:ext>
            </a:extLst>
          </p:cNvPr>
          <p:cNvSpPr txBox="1"/>
          <p:nvPr/>
        </p:nvSpPr>
        <p:spPr>
          <a:xfrm rot="16200000">
            <a:off x="-570107" y="3214544"/>
            <a:ext cx="229193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100" b="1">
                <a:solidFill>
                  <a:srgbClr val="A7A7A7"/>
                </a:solidFill>
              </a:defRPr>
            </a:lvl1pPr>
          </a:lstStyle>
          <a:p>
            <a:r>
              <a:rPr lang="it-IT" dirty="0">
                <a:solidFill>
                  <a:srgbClr val="004A5D"/>
                </a:solidFill>
              </a:rPr>
              <a:t>Costo totale di proprietà medio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9C522B43-0238-411B-A6FA-DA17A10C69BE}"/>
              </a:ext>
            </a:extLst>
          </p:cNvPr>
          <p:cNvSpPr txBox="1"/>
          <p:nvPr/>
        </p:nvSpPr>
        <p:spPr>
          <a:xfrm>
            <a:off x="7742357" y="1886654"/>
            <a:ext cx="956588" cy="1144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lnSpc>
                <a:spcPct val="140000"/>
              </a:lnSpc>
              <a:defRPr sz="800" b="1">
                <a:solidFill>
                  <a:srgbClr val="535353"/>
                </a:solidFill>
              </a:defRPr>
            </a:pPr>
            <a:r>
              <a:rPr lang="it-IT" sz="1000" dirty="0"/>
              <a:t>Tipo di alimentazione</a:t>
            </a:r>
          </a:p>
          <a:p>
            <a:pPr algn="r">
              <a:lnSpc>
                <a:spcPct val="140000"/>
              </a:lnSpc>
              <a:defRPr sz="800">
                <a:solidFill>
                  <a:srgbClr val="535353"/>
                </a:solidFill>
              </a:defRPr>
            </a:pPr>
            <a:r>
              <a:rPr lang="it-IT" sz="1000" dirty="0"/>
              <a:t>Elettrica</a:t>
            </a:r>
          </a:p>
          <a:p>
            <a:pPr algn="r">
              <a:lnSpc>
                <a:spcPct val="140000"/>
              </a:lnSpc>
              <a:defRPr sz="800">
                <a:solidFill>
                  <a:srgbClr val="535353"/>
                </a:solidFill>
              </a:defRPr>
            </a:pPr>
            <a:r>
              <a:rPr lang="it-IT" sz="1000" dirty="0"/>
              <a:t>Diesel</a:t>
            </a:r>
          </a:p>
          <a:p>
            <a:pPr algn="r">
              <a:lnSpc>
                <a:spcPct val="140000"/>
              </a:lnSpc>
              <a:defRPr sz="800">
                <a:solidFill>
                  <a:srgbClr val="535353"/>
                </a:solidFill>
              </a:defRPr>
            </a:pPr>
            <a:r>
              <a:rPr lang="it-IT" sz="1000" dirty="0"/>
              <a:t>Benzina</a:t>
            </a:r>
          </a:p>
        </p:txBody>
      </p:sp>
      <p:grpSp>
        <p:nvGrpSpPr>
          <p:cNvPr id="20" name="Group">
            <a:extLst>
              <a:ext uri="{FF2B5EF4-FFF2-40B4-BE49-F238E27FC236}">
                <a16:creationId xmlns:a16="http://schemas.microsoft.com/office/drawing/2014/main" id="{5784192D-884C-4B94-9237-F723D2F46291}"/>
              </a:ext>
            </a:extLst>
          </p:cNvPr>
          <p:cNvGrpSpPr/>
          <p:nvPr/>
        </p:nvGrpSpPr>
        <p:grpSpPr>
          <a:xfrm>
            <a:off x="8722090" y="2375194"/>
            <a:ext cx="184166" cy="706334"/>
            <a:chOff x="0" y="0"/>
            <a:chExt cx="94557" cy="398061"/>
          </a:xfrm>
        </p:grpSpPr>
        <p:sp>
          <p:nvSpPr>
            <p:cNvPr id="21" name="Square">
              <a:extLst>
                <a:ext uri="{FF2B5EF4-FFF2-40B4-BE49-F238E27FC236}">
                  <a16:creationId xmlns:a16="http://schemas.microsoft.com/office/drawing/2014/main" id="{62A4A14F-800A-4E3C-AE32-48D60E844317}"/>
                </a:ext>
              </a:extLst>
            </p:cNvPr>
            <p:cNvSpPr/>
            <p:nvPr/>
          </p:nvSpPr>
          <p:spPr>
            <a:xfrm>
              <a:off x="0" y="0"/>
              <a:ext cx="94558" cy="94558"/>
            </a:xfrm>
            <a:prstGeom prst="rect">
              <a:avLst/>
            </a:prstGeom>
            <a:solidFill>
              <a:srgbClr val="67AF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67AF5C"/>
                  </a:solidFill>
                </a:defRPr>
              </a:pPr>
              <a:endParaRPr/>
            </a:p>
          </p:txBody>
        </p:sp>
        <p:sp>
          <p:nvSpPr>
            <p:cNvPr id="22" name="Square">
              <a:extLst>
                <a:ext uri="{FF2B5EF4-FFF2-40B4-BE49-F238E27FC236}">
                  <a16:creationId xmlns:a16="http://schemas.microsoft.com/office/drawing/2014/main" id="{222BC270-D515-4244-97D3-AFB60426B268}"/>
                </a:ext>
              </a:extLst>
            </p:cNvPr>
            <p:cNvSpPr/>
            <p:nvPr/>
          </p:nvSpPr>
          <p:spPr>
            <a:xfrm>
              <a:off x="0" y="151751"/>
              <a:ext cx="94558" cy="94559"/>
            </a:xfrm>
            <a:prstGeom prst="rect">
              <a:avLst/>
            </a:prstGeom>
            <a:solidFill>
              <a:srgbClr val="0B495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67AF5C"/>
                  </a:solidFill>
                </a:defRPr>
              </a:pPr>
              <a:endParaRPr/>
            </a:p>
          </p:txBody>
        </p:sp>
        <p:sp>
          <p:nvSpPr>
            <p:cNvPr id="23" name="Square">
              <a:extLst>
                <a:ext uri="{FF2B5EF4-FFF2-40B4-BE49-F238E27FC236}">
                  <a16:creationId xmlns:a16="http://schemas.microsoft.com/office/drawing/2014/main" id="{A62C526F-F494-4FC4-9930-A80437FA1CC2}"/>
                </a:ext>
              </a:extLst>
            </p:cNvPr>
            <p:cNvSpPr/>
            <p:nvPr/>
          </p:nvSpPr>
          <p:spPr>
            <a:xfrm>
              <a:off x="0" y="303503"/>
              <a:ext cx="94558" cy="94559"/>
            </a:xfrm>
            <a:prstGeom prst="rect">
              <a:avLst/>
            </a:pr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67AF5C"/>
                  </a:solidFill>
                </a:defRPr>
              </a:pPr>
              <a:endParaRPr/>
            </a:p>
          </p:txBody>
        </p:sp>
      </p:grpSp>
      <p:sp>
        <p:nvSpPr>
          <p:cNvPr id="11" name="Ovale 10">
            <a:extLst>
              <a:ext uri="{FF2B5EF4-FFF2-40B4-BE49-F238E27FC236}">
                <a16:creationId xmlns:a16="http://schemas.microsoft.com/office/drawing/2014/main" id="{7B0EB87E-05FA-4237-84B4-D739413767C1}"/>
              </a:ext>
            </a:extLst>
          </p:cNvPr>
          <p:cNvSpPr/>
          <p:nvPr/>
        </p:nvSpPr>
        <p:spPr>
          <a:xfrm>
            <a:off x="3119035" y="1823458"/>
            <a:ext cx="300440" cy="266700"/>
          </a:xfrm>
          <a:prstGeom prst="ellips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spc="0" normalizeH="0" baseline="0">
              <a:ln>
                <a:noFill/>
              </a:ln>
              <a:solidFill>
                <a:srgbClr val="545656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6"/>
          <p:cNvSpPr txBox="1"/>
          <p:nvPr/>
        </p:nvSpPr>
        <p:spPr>
          <a:xfrm>
            <a:off x="575860" y="539085"/>
            <a:ext cx="8137834" cy="67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685800">
              <a:lnSpc>
                <a:spcPct val="90000"/>
              </a:lnSpc>
              <a:defRPr sz="2200" spc="-22">
                <a:solidFill>
                  <a:srgbClr val="FFFFFF"/>
                </a:solidFill>
              </a:defRPr>
            </a:lvl1pPr>
          </a:lstStyle>
          <a:p>
            <a:r>
              <a:rPr lang="it-IT" b="1" dirty="0"/>
              <a:t>I più bassi costi di funzionamento dei veicoli elettrici aiutano a ridurre il costo totale di proprietà complessivo </a:t>
            </a:r>
          </a:p>
        </p:txBody>
      </p:sp>
      <p:pic>
        <p:nvPicPr>
          <p:cNvPr id="383" name="TCO Breakdown (stacked).jpg" descr="CO Breakdown (stacked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217515"/>
            <a:ext cx="8656339" cy="1902425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TCO Component"/>
          <p:cNvSpPr txBox="1"/>
          <p:nvPr/>
        </p:nvSpPr>
        <p:spPr>
          <a:xfrm>
            <a:off x="1636421" y="1684984"/>
            <a:ext cx="3729545" cy="378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40000"/>
              </a:lnSpc>
              <a:defRPr sz="800" b="1">
                <a:solidFill>
                  <a:srgbClr val="535353"/>
                </a:solidFill>
              </a:defRPr>
            </a:lvl1pPr>
          </a:lstStyle>
          <a:p>
            <a:r>
              <a:rPr lang="it-IT" sz="1500" dirty="0">
                <a:solidFill>
                  <a:srgbClr val="004A5D"/>
                </a:solidFill>
              </a:rPr>
              <a:t>Ripartizione del Total cost of ownership</a:t>
            </a:r>
            <a:endParaRPr sz="1500" dirty="0">
              <a:solidFill>
                <a:srgbClr val="004A5D"/>
              </a:solidFill>
            </a:endParaRPr>
          </a:p>
        </p:txBody>
      </p:sp>
      <p:sp>
        <p:nvSpPr>
          <p:cNvPr id="393" name="TextBox 4"/>
          <p:cNvSpPr txBox="1"/>
          <p:nvPr/>
        </p:nvSpPr>
        <p:spPr>
          <a:xfrm>
            <a:off x="574090" y="4770339"/>
            <a:ext cx="7543700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 panose="020B0604020202020204" pitchFamily="34" charset="0"/>
              <a:buChar char="•"/>
              <a:defRPr sz="800">
                <a:solidFill>
                  <a:srgbClr val="A7A7A7"/>
                </a:solidFill>
              </a:defRPr>
            </a:pPr>
            <a:r>
              <a:rPr lang="it-IT" sz="500" dirty="0"/>
              <a:t>La ripartizione sopra mostrata del costo totale di proprietà mostra i tre tipi di alimentazione (carburante/energia) nei diversi paesi</a:t>
            </a:r>
            <a:endParaRPr lang="en-US" sz="500" dirty="0"/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 sz="800">
                <a:solidFill>
                  <a:srgbClr val="A7A7A7"/>
                </a:solidFill>
              </a:defRPr>
            </a:pPr>
            <a:r>
              <a:rPr lang="it-IT" sz="500" dirty="0"/>
              <a:t>I dati riguardano i segmenti delle auto </a:t>
            </a:r>
            <a:r>
              <a:rPr lang="it-IT" sz="500" dirty="0" err="1"/>
              <a:t>subcompatte</a:t>
            </a:r>
            <a:r>
              <a:rPr lang="it-IT" sz="500" dirty="0"/>
              <a:t> </a:t>
            </a:r>
            <a:r>
              <a:rPr sz="500" dirty="0"/>
              <a:t>(B1)</a:t>
            </a:r>
            <a:r>
              <a:rPr lang="it-IT" sz="500" dirty="0"/>
              <a:t> e compatte</a:t>
            </a:r>
            <a:r>
              <a:rPr sz="500" dirty="0"/>
              <a:t> (C1)</a:t>
            </a:r>
            <a:endParaRPr lang="en-US" sz="500" dirty="0"/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 sz="800">
                <a:solidFill>
                  <a:srgbClr val="A7A7A7"/>
                </a:solidFill>
              </a:defRPr>
            </a:pPr>
            <a:r>
              <a:rPr lang="it-IT" sz="500" dirty="0"/>
              <a:t>I calcoli effettuati escludono l’IVA</a:t>
            </a:r>
            <a:endParaRPr sz="500" dirty="0"/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4418A1F6-FEF1-4BB9-B49C-F8E2AE66FC94}"/>
              </a:ext>
            </a:extLst>
          </p:cNvPr>
          <p:cNvSpPr/>
          <p:nvPr/>
        </p:nvSpPr>
        <p:spPr>
          <a:xfrm>
            <a:off x="604826" y="4370905"/>
            <a:ext cx="148467" cy="148469"/>
          </a:xfrm>
          <a:prstGeom prst="rect">
            <a:avLst/>
          </a:prstGeom>
          <a:solidFill>
            <a:srgbClr val="2A578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67AF5C"/>
                </a:solidFill>
              </a:defRPr>
            </a:pPr>
            <a:endParaRPr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EF5AD-3B81-48C6-A1A1-CDA448CBCEE0}"/>
              </a:ext>
            </a:extLst>
          </p:cNvPr>
          <p:cNvSpPr/>
          <p:nvPr/>
        </p:nvSpPr>
        <p:spPr>
          <a:xfrm>
            <a:off x="686743" y="4289337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/>
              <a:t>Deprezzamento</a:t>
            </a:r>
            <a:endParaRPr lang="en-GB" dirty="0"/>
          </a:p>
        </p:txBody>
      </p:sp>
      <p:sp>
        <p:nvSpPr>
          <p:cNvPr id="19" name="Square">
            <a:extLst>
              <a:ext uri="{FF2B5EF4-FFF2-40B4-BE49-F238E27FC236}">
                <a16:creationId xmlns:a16="http://schemas.microsoft.com/office/drawing/2014/main" id="{199D204E-4F73-4AE4-93D5-814A35CCE157}"/>
              </a:ext>
            </a:extLst>
          </p:cNvPr>
          <p:cNvSpPr/>
          <p:nvPr/>
        </p:nvSpPr>
        <p:spPr>
          <a:xfrm>
            <a:off x="2206117" y="4370905"/>
            <a:ext cx="148467" cy="148469"/>
          </a:xfrm>
          <a:prstGeom prst="rect">
            <a:avLst/>
          </a:prstGeom>
          <a:solidFill>
            <a:srgbClr val="9AE0E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67AF5C"/>
                </a:solidFill>
              </a:defRPr>
            </a:pPr>
            <a:endParaRPr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31A430-9622-4BBB-BE77-8295CCB85F09}"/>
              </a:ext>
            </a:extLst>
          </p:cNvPr>
          <p:cNvSpPr/>
          <p:nvPr/>
        </p:nvSpPr>
        <p:spPr>
          <a:xfrm>
            <a:off x="2288034" y="4289337"/>
            <a:ext cx="12522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 err="1"/>
              <a:t>Imposte</a:t>
            </a:r>
            <a:r>
              <a:rPr lang="en-GB" sz="1050" b="1" dirty="0"/>
              <a:t> </a:t>
            </a:r>
          </a:p>
          <a:p>
            <a:r>
              <a:rPr lang="en-GB" sz="1050" b="1" dirty="0" err="1"/>
              <a:t>automobilistiche</a:t>
            </a:r>
            <a:endParaRPr lang="en-GB" sz="1050" b="1" dirty="0"/>
          </a:p>
        </p:txBody>
      </p:sp>
      <p:sp>
        <p:nvSpPr>
          <p:cNvPr id="21" name="Square">
            <a:extLst>
              <a:ext uri="{FF2B5EF4-FFF2-40B4-BE49-F238E27FC236}">
                <a16:creationId xmlns:a16="http://schemas.microsoft.com/office/drawing/2014/main" id="{F9E02ADA-ECA7-4A52-8090-E50CB327BABD}"/>
              </a:ext>
            </a:extLst>
          </p:cNvPr>
          <p:cNvSpPr/>
          <p:nvPr/>
        </p:nvSpPr>
        <p:spPr>
          <a:xfrm>
            <a:off x="3513117" y="4370905"/>
            <a:ext cx="148467" cy="148469"/>
          </a:xfrm>
          <a:prstGeom prst="rect">
            <a:avLst/>
          </a:prstGeom>
          <a:solidFill>
            <a:srgbClr val="2CA02C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67AF5C"/>
                </a:solidFill>
              </a:defRPr>
            </a:pPr>
            <a:endParaRPr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85C0EA-E8C3-4003-8865-3508B9424D1C}"/>
              </a:ext>
            </a:extLst>
          </p:cNvPr>
          <p:cNvSpPr/>
          <p:nvPr/>
        </p:nvSpPr>
        <p:spPr>
          <a:xfrm>
            <a:off x="3595034" y="4289337"/>
            <a:ext cx="16113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/>
              <a:t>Carburante</a:t>
            </a:r>
            <a:r>
              <a:rPr lang="en-GB" sz="1050" b="1" dirty="0"/>
              <a:t> o </a:t>
            </a:r>
            <a:r>
              <a:rPr lang="en-GB" sz="1050" b="1" dirty="0" err="1"/>
              <a:t>energia</a:t>
            </a:r>
            <a:endParaRPr lang="en-GB" sz="1050" dirty="0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60347904-EBE2-4478-A723-5EDFCA187473}"/>
              </a:ext>
            </a:extLst>
          </p:cNvPr>
          <p:cNvSpPr/>
          <p:nvPr/>
        </p:nvSpPr>
        <p:spPr>
          <a:xfrm>
            <a:off x="5338631" y="4370905"/>
            <a:ext cx="148467" cy="148469"/>
          </a:xfrm>
          <a:prstGeom prst="rect">
            <a:avLst/>
          </a:prstGeom>
          <a:solidFill>
            <a:srgbClr val="9AD7A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67AF5C"/>
                </a:solidFill>
              </a:defRPr>
            </a:pPr>
            <a:endParaRPr b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4005F4-723F-48D6-8076-7F874CF600B1}"/>
              </a:ext>
            </a:extLst>
          </p:cNvPr>
          <p:cNvSpPr/>
          <p:nvPr/>
        </p:nvSpPr>
        <p:spPr>
          <a:xfrm>
            <a:off x="5420549" y="4289337"/>
            <a:ext cx="14456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/>
              <a:t>Assicurazione</a:t>
            </a:r>
            <a:endParaRPr lang="en-GB" sz="1050" b="1" dirty="0"/>
          </a:p>
        </p:txBody>
      </p:sp>
      <p:sp>
        <p:nvSpPr>
          <p:cNvPr id="27" name="Square">
            <a:extLst>
              <a:ext uri="{FF2B5EF4-FFF2-40B4-BE49-F238E27FC236}">
                <a16:creationId xmlns:a16="http://schemas.microsoft.com/office/drawing/2014/main" id="{1492B874-1F32-4D9F-AC8C-1F14E993AF9B}"/>
              </a:ext>
            </a:extLst>
          </p:cNvPr>
          <p:cNvSpPr/>
          <p:nvPr/>
        </p:nvSpPr>
        <p:spPr>
          <a:xfrm>
            <a:off x="6694365" y="4370905"/>
            <a:ext cx="148467" cy="148469"/>
          </a:xfrm>
          <a:prstGeom prst="rect">
            <a:avLst/>
          </a:prstGeom>
          <a:solidFill>
            <a:srgbClr val="F165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67AF5C"/>
                </a:solidFill>
              </a:defRPr>
            </a:pPr>
            <a:endParaRPr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92EC15-35EA-4EB5-899B-9B66035946E9}"/>
              </a:ext>
            </a:extLst>
          </p:cNvPr>
          <p:cNvSpPr/>
          <p:nvPr/>
        </p:nvSpPr>
        <p:spPr>
          <a:xfrm>
            <a:off x="6776283" y="4289337"/>
            <a:ext cx="14456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/>
              <a:t>Riparazione</a:t>
            </a:r>
            <a:r>
              <a:rPr lang="en-GB" sz="1050" b="1" dirty="0"/>
              <a:t>, </a:t>
            </a:r>
            <a:r>
              <a:rPr lang="en-GB" sz="1050" b="1" dirty="0" err="1"/>
              <a:t>manutenzione</a:t>
            </a:r>
            <a:r>
              <a:rPr lang="en-GB" sz="1050" b="1" dirty="0"/>
              <a:t> e </a:t>
            </a:r>
            <a:r>
              <a:rPr lang="en-GB" sz="1050" b="1" dirty="0" err="1"/>
              <a:t>pneumatici</a:t>
            </a:r>
            <a:endParaRPr lang="en-GB" sz="1050" dirty="0"/>
          </a:p>
        </p:txBody>
      </p:sp>
      <p:sp>
        <p:nvSpPr>
          <p:cNvPr id="29" name="Square">
            <a:extLst>
              <a:ext uri="{FF2B5EF4-FFF2-40B4-BE49-F238E27FC236}">
                <a16:creationId xmlns:a16="http://schemas.microsoft.com/office/drawing/2014/main" id="{DE9340CA-B81B-4E70-ABF2-8AD05ABC8D11}"/>
              </a:ext>
            </a:extLst>
          </p:cNvPr>
          <p:cNvSpPr/>
          <p:nvPr/>
        </p:nvSpPr>
        <p:spPr>
          <a:xfrm>
            <a:off x="7941299" y="4370905"/>
            <a:ext cx="148467" cy="148469"/>
          </a:xfrm>
          <a:prstGeom prst="rect">
            <a:avLst/>
          </a:prstGeom>
          <a:solidFill>
            <a:srgbClr val="F39D2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67AF5C"/>
                </a:solidFill>
              </a:defRPr>
            </a:pPr>
            <a:endParaRPr b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50309F-902E-4B04-AA75-A25B3B38C2A9}"/>
              </a:ext>
            </a:extLst>
          </p:cNvPr>
          <p:cNvSpPr/>
          <p:nvPr/>
        </p:nvSpPr>
        <p:spPr>
          <a:xfrm>
            <a:off x="8023217" y="4289337"/>
            <a:ext cx="1445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Interesse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101"/>
          <p:cNvSpPr txBox="1"/>
          <p:nvPr/>
        </p:nvSpPr>
        <p:spPr>
          <a:xfrm>
            <a:off x="245365" y="1168188"/>
            <a:ext cx="3629777" cy="58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lnSpc>
                <a:spcPts val="4000"/>
              </a:lnSpc>
              <a:defRPr sz="4000" b="1" spc="-11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lang="it-IT" dirty="0"/>
              <a:t>Appendici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angle 77"/>
          <p:cNvSpPr/>
          <p:nvPr/>
        </p:nvSpPr>
        <p:spPr>
          <a:xfrm>
            <a:off x="-1756" y="0"/>
            <a:ext cx="4793434" cy="5143500"/>
          </a:xfrm>
          <a:prstGeom prst="rect">
            <a:avLst/>
          </a:prstGeom>
          <a:solidFill>
            <a:srgbClr val="EE4C14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99" name="Europe white.png" descr="Europe white.png"/>
          <p:cNvPicPr>
            <a:picLocks noChangeAspect="1"/>
          </p:cNvPicPr>
          <p:nvPr/>
        </p:nvPicPr>
        <p:blipFill rotWithShape="1">
          <a:blip r:embed="rId2">
            <a:alphaModFix amt="55848"/>
          </a:blip>
          <a:srcRect l="44604" b="8551"/>
          <a:stretch/>
        </p:blipFill>
        <p:spPr>
          <a:xfrm>
            <a:off x="-1" y="2139586"/>
            <a:ext cx="3233625" cy="3003914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Rectangle 49"/>
          <p:cNvSpPr/>
          <p:nvPr/>
        </p:nvSpPr>
        <p:spPr>
          <a:xfrm flipH="1">
            <a:off x="-1756" y="0"/>
            <a:ext cx="4799865" cy="5143500"/>
          </a:xfrm>
          <a:prstGeom prst="rect">
            <a:avLst/>
          </a:prstGeom>
          <a:gradFill>
            <a:gsLst>
              <a:gs pos="0">
                <a:srgbClr val="E84B1C">
                  <a:alpha val="0"/>
                </a:srgbClr>
              </a:gs>
              <a:gs pos="50000">
                <a:srgbClr val="E84B1C">
                  <a:alpha val="0"/>
                </a:srgbClr>
              </a:gs>
              <a:gs pos="100000">
                <a:schemeClr val="accent6">
                  <a:alpha val="49000"/>
                </a:schemeClr>
              </a:gs>
            </a:gsLst>
            <a:lin ang="1800000"/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1" name="Rectangle 50"/>
          <p:cNvSpPr/>
          <p:nvPr/>
        </p:nvSpPr>
        <p:spPr>
          <a:xfrm flipH="1">
            <a:off x="-1756" y="-1"/>
            <a:ext cx="4799865" cy="5143501"/>
          </a:xfrm>
          <a:prstGeom prst="rect">
            <a:avLst/>
          </a:prstGeom>
          <a:gradFill>
            <a:gsLst>
              <a:gs pos="0">
                <a:srgbClr val="E84B1C">
                  <a:alpha val="0"/>
                </a:srgbClr>
              </a:gs>
              <a:gs pos="50000">
                <a:srgbClr val="E84B1C">
                  <a:alpha val="66000"/>
                </a:srgbClr>
              </a:gs>
              <a:gs pos="100000">
                <a:schemeClr val="accent6">
                  <a:alpha val="49000"/>
                </a:schemeClr>
              </a:gs>
            </a:gsLst>
            <a:lin ang="1800000"/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2" name="Rectangle 78"/>
          <p:cNvSpPr txBox="1"/>
          <p:nvPr/>
        </p:nvSpPr>
        <p:spPr>
          <a:xfrm>
            <a:off x="174812" y="319167"/>
            <a:ext cx="4489037" cy="1084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defRPr sz="2200" b="1" spc="-82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it-IT" dirty="0">
                <a:solidFill>
                  <a:schemeClr val="bg1"/>
                </a:solidFill>
              </a:rPr>
              <a:t>Total cost of </a:t>
            </a:r>
            <a:r>
              <a:rPr lang="it-IT" dirty="0" err="1">
                <a:solidFill>
                  <a:schemeClr val="bg1"/>
                </a:solidFill>
              </a:rPr>
              <a:t>ownershp</a:t>
            </a:r>
            <a:r>
              <a:rPr lang="it-IT" dirty="0">
                <a:solidFill>
                  <a:schemeClr val="bg1"/>
                </a:solidFill>
              </a:rPr>
              <a:t> medio mensile per paese nei segmenti </a:t>
            </a:r>
            <a:r>
              <a:rPr lang="it-IT" dirty="0" err="1">
                <a:solidFill>
                  <a:schemeClr val="bg1"/>
                </a:solidFill>
              </a:rPr>
              <a:t>subcompatto</a:t>
            </a:r>
            <a:r>
              <a:rPr lang="it-IT" dirty="0">
                <a:solidFill>
                  <a:schemeClr val="bg1"/>
                </a:solidFill>
              </a:rPr>
              <a:t> e compatto</a:t>
            </a:r>
            <a:r>
              <a:rPr lang="it-IT" dirty="0"/>
              <a:t> (B1 e C1)</a:t>
            </a:r>
          </a:p>
        </p:txBody>
      </p:sp>
      <p:sp>
        <p:nvSpPr>
          <p:cNvPr id="404" name="Rectangle 107"/>
          <p:cNvSpPr txBox="1"/>
          <p:nvPr/>
        </p:nvSpPr>
        <p:spPr>
          <a:xfrm>
            <a:off x="5824262" y="1859141"/>
            <a:ext cx="3109799" cy="40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765">
              <a:spcBef>
                <a:spcPts val="2500"/>
              </a:spcBef>
              <a:defRPr sz="1200">
                <a:solidFill>
                  <a:srgbClr val="004A5D"/>
                </a:solidFill>
              </a:defRPr>
            </a:pPr>
            <a:r>
              <a:rPr lang="it-IT" sz="1100" dirty="0"/>
              <a:t>Il costo medio mensile per la guida di un veicolo presenta ampie variazioni tra i diversi paesi d’Europa</a:t>
            </a:r>
          </a:p>
          <a:p>
            <a:pPr defTabSz="685765">
              <a:spcBef>
                <a:spcPts val="2500"/>
              </a:spcBef>
              <a:defRPr sz="1200">
                <a:solidFill>
                  <a:srgbClr val="004A5D"/>
                </a:solidFill>
              </a:defRPr>
            </a:pPr>
            <a:r>
              <a:rPr lang="it-IT" sz="1100" dirty="0"/>
              <a:t>La Norvegia e la Svizzera sono i paesi in cui è più costoso condurre dei veicoli con motore a combustione interna (ICE). Per contro, i veicoli elettrici sono significativamente più economici rispetto a tutti quelli con motore a combustione interna (ICE) in Norvegia e più economici delle auto a benzina in Svizzera</a:t>
            </a:r>
          </a:p>
          <a:p>
            <a:pPr defTabSz="685765">
              <a:spcBef>
                <a:spcPts val="2500"/>
              </a:spcBef>
              <a:defRPr sz="1200">
                <a:solidFill>
                  <a:srgbClr val="004A5D"/>
                </a:solidFill>
              </a:defRPr>
            </a:pPr>
            <a:r>
              <a:rPr lang="it-IT" sz="1100" dirty="0"/>
              <a:t>L’Ungheria è il paese in cui si rivela più conveniente condurre un veicolo a benzina, mentre la Grecia è il paese in cui è più conveniente guidare un veicolo a diesel</a:t>
            </a:r>
          </a:p>
          <a:p>
            <a:pPr>
              <a:spcBef>
                <a:spcPts val="2500"/>
              </a:spcBef>
              <a:defRPr sz="1000">
                <a:solidFill>
                  <a:srgbClr val="004A5D"/>
                </a:solidFill>
              </a:defRPr>
            </a:pPr>
            <a:endParaRPr dirty="0"/>
          </a:p>
          <a:p>
            <a:pPr>
              <a:spcBef>
                <a:spcPts val="2500"/>
              </a:spcBef>
              <a:defRPr sz="1000">
                <a:solidFill>
                  <a:srgbClr val="004A5D"/>
                </a:solidFill>
              </a:defRPr>
            </a:pPr>
            <a:endParaRPr dirty="0"/>
          </a:p>
        </p:txBody>
      </p:sp>
      <p:grpSp>
        <p:nvGrpSpPr>
          <p:cNvPr id="407" name="Group 409"/>
          <p:cNvGrpSpPr/>
          <p:nvPr/>
        </p:nvGrpSpPr>
        <p:grpSpPr>
          <a:xfrm>
            <a:off x="5304893" y="1877922"/>
            <a:ext cx="334936" cy="334937"/>
            <a:chOff x="0" y="0"/>
            <a:chExt cx="334935" cy="334935"/>
          </a:xfrm>
        </p:grpSpPr>
        <p:sp>
          <p:nvSpPr>
            <p:cNvPr id="405" name="Oval 411"/>
            <p:cNvSpPr/>
            <p:nvPr/>
          </p:nvSpPr>
          <p:spPr>
            <a:xfrm>
              <a:off x="-1" y="-1"/>
              <a:ext cx="334937" cy="33493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222B3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6" name="Freeform 5"/>
            <p:cNvSpPr/>
            <p:nvPr/>
          </p:nvSpPr>
          <p:spPr>
            <a:xfrm rot="10800000">
              <a:off x="56178" y="74226"/>
              <a:ext cx="222576" cy="20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96"/>
                  </a:moveTo>
                  <a:lnTo>
                    <a:pt x="5061" y="9296"/>
                  </a:lnTo>
                  <a:lnTo>
                    <a:pt x="12743" y="1641"/>
                  </a:lnTo>
                  <a:lnTo>
                    <a:pt x="11026" y="0"/>
                  </a:lnTo>
                  <a:lnTo>
                    <a:pt x="0" y="11028"/>
                  </a:lnTo>
                  <a:lnTo>
                    <a:pt x="11026" y="21600"/>
                  </a:lnTo>
                  <a:lnTo>
                    <a:pt x="12743" y="19868"/>
                  </a:lnTo>
                  <a:lnTo>
                    <a:pt x="5061" y="12304"/>
                  </a:lnTo>
                  <a:lnTo>
                    <a:pt x="21600" y="12304"/>
                  </a:lnTo>
                  <a:lnTo>
                    <a:pt x="21600" y="929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1">
                  <a:solidFill>
                    <a:srgbClr val="222B36"/>
                  </a:solidFill>
                </a:defRPr>
              </a:pPr>
              <a:endParaRPr/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90888" y="2713783"/>
            <a:ext cx="334936" cy="334937"/>
            <a:chOff x="0" y="0"/>
            <a:chExt cx="334935" cy="334935"/>
          </a:xfrm>
        </p:grpSpPr>
        <p:sp>
          <p:nvSpPr>
            <p:cNvPr id="408" name="Oval 411"/>
            <p:cNvSpPr/>
            <p:nvPr/>
          </p:nvSpPr>
          <p:spPr>
            <a:xfrm>
              <a:off x="-1" y="-1"/>
              <a:ext cx="334937" cy="33493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222B3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9" name="Freeform 5"/>
            <p:cNvSpPr/>
            <p:nvPr/>
          </p:nvSpPr>
          <p:spPr>
            <a:xfrm rot="10800000">
              <a:off x="56178" y="74226"/>
              <a:ext cx="222576" cy="20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96"/>
                  </a:moveTo>
                  <a:lnTo>
                    <a:pt x="5061" y="9296"/>
                  </a:lnTo>
                  <a:lnTo>
                    <a:pt x="12743" y="1641"/>
                  </a:lnTo>
                  <a:lnTo>
                    <a:pt x="11026" y="0"/>
                  </a:lnTo>
                  <a:lnTo>
                    <a:pt x="0" y="11028"/>
                  </a:lnTo>
                  <a:lnTo>
                    <a:pt x="11026" y="21600"/>
                  </a:lnTo>
                  <a:lnTo>
                    <a:pt x="12743" y="19868"/>
                  </a:lnTo>
                  <a:lnTo>
                    <a:pt x="5061" y="12304"/>
                  </a:lnTo>
                  <a:lnTo>
                    <a:pt x="21600" y="12304"/>
                  </a:lnTo>
                  <a:lnTo>
                    <a:pt x="21600" y="929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1">
                  <a:solidFill>
                    <a:srgbClr val="222B36"/>
                  </a:solidFill>
                </a:defRPr>
              </a:pPr>
              <a:endParaRPr/>
            </a:p>
          </p:txBody>
        </p:sp>
      </p:grpSp>
      <p:grpSp>
        <p:nvGrpSpPr>
          <p:cNvPr id="413" name="Group 409"/>
          <p:cNvGrpSpPr/>
          <p:nvPr/>
        </p:nvGrpSpPr>
        <p:grpSpPr>
          <a:xfrm>
            <a:off x="5304891" y="4219519"/>
            <a:ext cx="334936" cy="334936"/>
            <a:chOff x="0" y="0"/>
            <a:chExt cx="334935" cy="334935"/>
          </a:xfrm>
        </p:grpSpPr>
        <p:sp>
          <p:nvSpPr>
            <p:cNvPr id="411" name="Oval 411"/>
            <p:cNvSpPr/>
            <p:nvPr/>
          </p:nvSpPr>
          <p:spPr>
            <a:xfrm>
              <a:off x="-1" y="-1"/>
              <a:ext cx="334937" cy="33493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222B3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2" name="Freeform 5"/>
            <p:cNvSpPr/>
            <p:nvPr/>
          </p:nvSpPr>
          <p:spPr>
            <a:xfrm rot="10800000">
              <a:off x="56178" y="74226"/>
              <a:ext cx="222576" cy="20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96"/>
                  </a:moveTo>
                  <a:lnTo>
                    <a:pt x="5061" y="9296"/>
                  </a:lnTo>
                  <a:lnTo>
                    <a:pt x="12743" y="1641"/>
                  </a:lnTo>
                  <a:lnTo>
                    <a:pt x="11026" y="0"/>
                  </a:lnTo>
                  <a:lnTo>
                    <a:pt x="0" y="11028"/>
                  </a:lnTo>
                  <a:lnTo>
                    <a:pt x="11026" y="21600"/>
                  </a:lnTo>
                  <a:lnTo>
                    <a:pt x="12743" y="19868"/>
                  </a:lnTo>
                  <a:lnTo>
                    <a:pt x="5061" y="12304"/>
                  </a:lnTo>
                  <a:lnTo>
                    <a:pt x="21600" y="12304"/>
                  </a:lnTo>
                  <a:lnTo>
                    <a:pt x="21600" y="929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1">
                  <a:solidFill>
                    <a:srgbClr val="222B36"/>
                  </a:solidFill>
                </a:defRPr>
              </a:pPr>
              <a:endParaRPr/>
            </a:p>
          </p:txBody>
        </p:sp>
      </p:grpSp>
      <p:sp>
        <p:nvSpPr>
          <p:cNvPr id="414" name="Elaboration"/>
          <p:cNvSpPr txBox="1"/>
          <p:nvPr/>
        </p:nvSpPr>
        <p:spPr>
          <a:xfrm>
            <a:off x="5815127" y="1402456"/>
            <a:ext cx="138595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685765">
              <a:spcBef>
                <a:spcPts val="2500"/>
              </a:spcBef>
              <a:defRPr sz="1200" b="1">
                <a:solidFill>
                  <a:srgbClr val="004A5D"/>
                </a:solidFill>
              </a:defRPr>
            </a:lvl1pPr>
          </a:lstStyle>
          <a:p>
            <a:r>
              <a:rPr lang="it-IT" dirty="0"/>
              <a:t>Approfondimento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C78389-15E0-4707-A41A-CCD42CDD2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83413"/>
              </p:ext>
            </p:extLst>
          </p:nvPr>
        </p:nvGraphicFramePr>
        <p:xfrm>
          <a:off x="1513309" y="1560336"/>
          <a:ext cx="2966844" cy="34247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4147">
                  <a:extLst>
                    <a:ext uri="{9D8B030D-6E8A-4147-A177-3AD203B41FA5}">
                      <a16:colId xmlns:a16="http://schemas.microsoft.com/office/drawing/2014/main" val="1049425476"/>
                    </a:ext>
                  </a:extLst>
                </a:gridCol>
                <a:gridCol w="491747">
                  <a:extLst>
                    <a:ext uri="{9D8B030D-6E8A-4147-A177-3AD203B41FA5}">
                      <a16:colId xmlns:a16="http://schemas.microsoft.com/office/drawing/2014/main" val="23587127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397349769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3787655372"/>
                    </a:ext>
                  </a:extLst>
                </a:gridCol>
              </a:tblGrid>
              <a:tr h="212835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solidFill>
                            <a:schemeClr val="bg1"/>
                          </a:solidFill>
                          <a:effectLst/>
                        </a:rPr>
                        <a:t>Benzina</a:t>
                      </a:r>
                      <a:endParaRPr lang="en-GB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bg1"/>
                          </a:solidFill>
                          <a:effectLst/>
                        </a:rPr>
                        <a:t>Diesel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Elettrico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980315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Grecia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€ 547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€ 534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€ 594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90774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Ungheria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€ 537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€ 538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€ 642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624219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Svezia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€ 643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€ 655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€ 646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200880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Francia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€ 598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€ 633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€ 654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5493333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Portogallo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€ 651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€ 672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€ 686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1102143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Irlanda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€ 640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€ 613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€ 695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874085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bg1"/>
                          </a:solidFill>
                          <a:effectLst/>
                        </a:rPr>
                        <a:t>Austria 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€ 685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€ 672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€ 718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4788154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Paesi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Bassi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€ 711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€ 806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€ 721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602468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Spagna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€ 603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€ 609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€ 730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049944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Germania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€ 704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€ 720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€ 730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463329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Italia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€ 807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€ 763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€ 742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385596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Regno </a:t>
                      </a: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Unito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€ 727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€ 731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€ 744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3053761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Norvegia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€ 851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€ 913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€ 750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330880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Belgio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€ 686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€ 709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€ 797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813197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Danimarca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€ 765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€ 716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€ 797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9912940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Repubblica Ceca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€ 541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€ 570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€ 793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9546004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Finlandia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€ 767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€ 794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€ 944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885114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bg1"/>
                          </a:solidFill>
                          <a:effectLst/>
                        </a:rPr>
                        <a:t>Svizzera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€ 960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effectLst/>
                        </a:rPr>
                        <a:t>€ 925</a:t>
                      </a:r>
                      <a:endParaRPr lang="en-GB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€ 949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91275"/>
                  </a:ext>
                </a:extLst>
              </a:tr>
            </a:tbl>
          </a:graphicData>
        </a:graphic>
      </p:graphicFrame>
      <p:sp>
        <p:nvSpPr>
          <p:cNvPr id="19" name="Ovale 18">
            <a:extLst>
              <a:ext uri="{FF2B5EF4-FFF2-40B4-BE49-F238E27FC236}">
                <a16:creationId xmlns:a16="http://schemas.microsoft.com/office/drawing/2014/main" id="{D4C876D2-9765-43E7-9BBA-FB04AF582DC6}"/>
              </a:ext>
            </a:extLst>
          </p:cNvPr>
          <p:cNvSpPr/>
          <p:nvPr/>
        </p:nvSpPr>
        <p:spPr>
          <a:xfrm>
            <a:off x="2284566" y="3516285"/>
            <a:ext cx="562495" cy="266700"/>
          </a:xfrm>
          <a:prstGeom prst="ellips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spc="0" normalizeH="0" baseline="0">
              <a:ln>
                <a:noFill/>
              </a:ln>
              <a:solidFill>
                <a:srgbClr val="545656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easePlan Template">
  <a:themeElements>
    <a:clrScheme name="LeasePlan Template">
      <a:dk1>
        <a:srgbClr val="545656"/>
      </a:dk1>
      <a:lt1>
        <a:srgbClr val="FFFFFF"/>
      </a:lt1>
      <a:dk2>
        <a:srgbClr val="A7A7A7"/>
      </a:dk2>
      <a:lt2>
        <a:srgbClr val="535353"/>
      </a:lt2>
      <a:accent1>
        <a:srgbClr val="00495D"/>
      </a:accent1>
      <a:accent2>
        <a:srgbClr val="00B1AF"/>
      </a:accent2>
      <a:accent3>
        <a:srgbClr val="009A17"/>
      </a:accent3>
      <a:accent4>
        <a:srgbClr val="A9C90E"/>
      </a:accent4>
      <a:accent5>
        <a:srgbClr val="F06400"/>
      </a:accent5>
      <a:accent6>
        <a:srgbClr val="ED8B00"/>
      </a:accent6>
      <a:hlink>
        <a:srgbClr val="0000FF"/>
      </a:hlink>
      <a:folHlink>
        <a:srgbClr val="FF00FF"/>
      </a:folHlink>
    </a:clrScheme>
    <a:fontScheme name="LeasePlan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sePla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7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54565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7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54565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sePlan Template">
  <a:themeElements>
    <a:clrScheme name="LeasePlan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95D"/>
      </a:accent1>
      <a:accent2>
        <a:srgbClr val="00B1AF"/>
      </a:accent2>
      <a:accent3>
        <a:srgbClr val="009A17"/>
      </a:accent3>
      <a:accent4>
        <a:srgbClr val="A9C90E"/>
      </a:accent4>
      <a:accent5>
        <a:srgbClr val="F06400"/>
      </a:accent5>
      <a:accent6>
        <a:srgbClr val="ED8B00"/>
      </a:accent6>
      <a:hlink>
        <a:srgbClr val="0000FF"/>
      </a:hlink>
      <a:folHlink>
        <a:srgbClr val="FF00FF"/>
      </a:folHlink>
    </a:clrScheme>
    <a:fontScheme name="LeasePlan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sePla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7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54565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7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54565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1225</Words>
  <Application>Microsoft Office PowerPoint</Application>
  <PresentationFormat>Presentazione su schermo (16:9)</PresentationFormat>
  <Paragraphs>157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LeasePlan 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Hayden Lutek</dc:creator>
  <cp:lastModifiedBy>Valentina Carrabino</cp:lastModifiedBy>
  <cp:revision>47</cp:revision>
  <dcterms:modified xsi:type="dcterms:W3CDTF">2020-10-01T13:29:16Z</dcterms:modified>
</cp:coreProperties>
</file>