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1" r:id="rId5"/>
    <p:sldId id="332" r:id="rId6"/>
    <p:sldId id="338" r:id="rId7"/>
    <p:sldId id="326" r:id="rId8"/>
    <p:sldId id="333" r:id="rId9"/>
    <p:sldId id="337" r:id="rId10"/>
    <p:sldId id="334" r:id="rId11"/>
    <p:sldId id="33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98"/>
    <a:srgbClr val="7CC142"/>
    <a:srgbClr val="2E2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9856" autoAdjust="0"/>
  </p:normalViewPr>
  <p:slideViewPr>
    <p:cSldViewPr>
      <p:cViewPr varScale="1">
        <p:scale>
          <a:sx n="69" d="100"/>
          <a:sy n="69" d="100"/>
        </p:scale>
        <p:origin x="696" y="66"/>
      </p:cViewPr>
      <p:guideLst>
        <p:guide orient="horz" pos="1162"/>
        <p:guide orient="horz" pos="10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68E09-A74E-804A-8899-61059BE61AC8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47924-5C77-F448-9D36-886BF0E7DBD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6597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054F3-9BA1-9141-9F41-890AC08BA843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ABE9D-5F69-584C-B967-9EBACCED649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7897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coerenza con la mission di GBTA Italia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avro’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piacere di moderare la sessione odierna con l’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obietivo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condividere alcune delle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“best practice aziendali” sulla gestione della sicurezza nell’era post-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far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accompagnato da un panel di esperti a cui do il benvenuto: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Laura Baroncelli - </a:t>
            </a:r>
            <a:r>
              <a:rPr lang="en-GB" dirty="0"/>
              <a:t>Regional Director of Sales </a:t>
            </a:r>
            <a:r>
              <a:rPr lang="en-US" dirty="0"/>
              <a:t>EMEA / APAC / CSI </a:t>
            </a:r>
            <a:r>
              <a:rPr lang="en-GB" dirty="0"/>
              <a:t>- </a:t>
            </a:r>
            <a:r>
              <a:rPr lang="en-GB" dirty="0" err="1"/>
              <a:t>Starhotels</a:t>
            </a:r>
            <a:r>
              <a:rPr lang="en-GB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Gautier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dirty="0"/>
              <a:t>Gautier </a:t>
            </a:r>
            <a:r>
              <a:rPr lang="en-GB" dirty="0" err="1"/>
              <a:t>Porot</a:t>
            </a:r>
            <a:r>
              <a:rPr lang="en-GB" dirty="0"/>
              <a:t>, Security Director  - International </a:t>
            </a:r>
            <a:r>
              <a:rPr lang="en-GB" dirty="0" err="1"/>
              <a:t>Sos</a:t>
            </a:r>
            <a:endParaRPr lang="en-GB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 spirito GBTA, vorremmo rendere questa sessione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interattiva possibile ed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questo che invito tutti ad inviare le vostre domande ed interagire con i nostri ospiti di oggi attraverso la chat che troverete nella barra in alto o in basso al vostro schermo...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060C-0217-42BA-9242-FF482E417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coerenza con la mission di GBTA Italia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avro’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piacere di moderare la sessione odierna con l’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obietivo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condividere alcune delle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“best practice aziendali” sulla gestione della sicurezza nell’era post-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far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accompagnato da un panel di esperti a cui do il benvenuto: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Laura Baroncelli - </a:t>
            </a:r>
            <a:r>
              <a:rPr lang="en-GB" dirty="0"/>
              <a:t>Regional Director of Sales </a:t>
            </a:r>
            <a:r>
              <a:rPr lang="en-US" dirty="0"/>
              <a:t>EMEA / APAC / CSI </a:t>
            </a:r>
            <a:r>
              <a:rPr lang="en-GB" dirty="0"/>
              <a:t>- </a:t>
            </a:r>
            <a:r>
              <a:rPr lang="en-GB" dirty="0" err="1"/>
              <a:t>Starhotels</a:t>
            </a:r>
            <a:r>
              <a:rPr lang="en-GB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Gautier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dirty="0"/>
              <a:t>Gautier </a:t>
            </a:r>
            <a:r>
              <a:rPr lang="en-GB" dirty="0" err="1"/>
              <a:t>Porot</a:t>
            </a:r>
            <a:r>
              <a:rPr lang="en-GB" dirty="0"/>
              <a:t>, Security Director  - International </a:t>
            </a:r>
            <a:r>
              <a:rPr lang="en-GB" dirty="0" err="1"/>
              <a:t>Sos</a:t>
            </a:r>
            <a:endParaRPr lang="en-GB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 spirito GBTA, vorremmo rendere questa sessione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interattiva possibile ed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questo che invito tutti ad inviare le vostre domande ed interagire con i nostri ospiti di oggi attraverso la chat che troverete nella barra in alto o in basso al vostro schermo...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060C-0217-42BA-9242-FF482E417B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coerenza con la mission di GBTA Italia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avro’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piacere di moderare la sessione odierna con l’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obietivo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condividere alcune delle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“best practice aziendali” sulla gestione della sicurezza nell’era post-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far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accompagnato da un panel di esperti a cui do il benvenuto: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Laura Baroncelli - </a:t>
            </a:r>
            <a:r>
              <a:rPr lang="en-GB" dirty="0"/>
              <a:t>Regional Director of Sales </a:t>
            </a:r>
            <a:r>
              <a:rPr lang="en-US" dirty="0"/>
              <a:t>EMEA / APAC / CSI </a:t>
            </a:r>
            <a:r>
              <a:rPr lang="en-GB" dirty="0"/>
              <a:t>- </a:t>
            </a:r>
            <a:r>
              <a:rPr lang="en-GB" dirty="0" err="1"/>
              <a:t>Starhotels</a:t>
            </a:r>
            <a:r>
              <a:rPr lang="en-GB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Gautier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dirty="0"/>
              <a:t>Gautier </a:t>
            </a:r>
            <a:r>
              <a:rPr lang="en-GB" dirty="0" err="1"/>
              <a:t>Porot</a:t>
            </a:r>
            <a:r>
              <a:rPr lang="en-GB" dirty="0"/>
              <a:t>, Security Director  - International </a:t>
            </a:r>
            <a:r>
              <a:rPr lang="en-GB" dirty="0" err="1"/>
              <a:t>Sos</a:t>
            </a:r>
            <a:endParaRPr lang="en-GB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 spirito GBTA, vorremmo rendere questa sessione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interattiva possibile ed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questo che invito tutti ad inviare le vostre domande ed interagire con i nostri ospiti di oggi attraverso la chat che troverete nella barra in alto o in basso al vostro schermo...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060C-0217-42BA-9242-FF482E417B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coerenza con la mission di GBTA Italia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avro’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piacere di moderare la sessione odierna con l’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obietivo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condividere alcune delle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“best practice aziendali” sulla gestione della sicurezza nell’era post-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far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accompagnato da un panel di esperti a cui do il benvenuto: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Laura Baroncelli - </a:t>
            </a:r>
            <a:r>
              <a:rPr lang="en-GB" dirty="0"/>
              <a:t>Regional Director of Sales </a:t>
            </a:r>
            <a:r>
              <a:rPr lang="en-US" dirty="0"/>
              <a:t>EMEA / APAC / CSI </a:t>
            </a:r>
            <a:r>
              <a:rPr lang="en-GB" dirty="0"/>
              <a:t>- </a:t>
            </a:r>
            <a:r>
              <a:rPr lang="en-GB" dirty="0" err="1"/>
              <a:t>Starhotels</a:t>
            </a:r>
            <a:r>
              <a:rPr lang="en-GB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Gautier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dirty="0"/>
              <a:t>Gautier </a:t>
            </a:r>
            <a:r>
              <a:rPr lang="en-GB" dirty="0" err="1"/>
              <a:t>Porot</a:t>
            </a:r>
            <a:r>
              <a:rPr lang="en-GB" dirty="0"/>
              <a:t>, Security Director  - International </a:t>
            </a:r>
            <a:r>
              <a:rPr lang="en-GB" dirty="0" err="1"/>
              <a:t>Sos</a:t>
            </a:r>
            <a:endParaRPr lang="en-GB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 spirito GBTA, vorremmo rendere questa sessione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interattiva possibile ed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questo che invito tutti ad inviare le vostre domande ed interagire con i nostri ospiti di oggi attraverso la chat che troverete nella barra in alto o in basso al vostro schermo...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060C-0217-42BA-9242-FF482E417B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coerenza con la mission di GBTA Italia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avro’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piacere di moderare la sessione odierna con l’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obietivo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condividere alcune delle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“best practice aziendali” sulla gestione della sicurezza nell’era post-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far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accompagnato da un panel di esperti a cui do il benvenuto: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Laura Baroncelli - </a:t>
            </a:r>
            <a:r>
              <a:rPr lang="en-GB" dirty="0"/>
              <a:t>Regional Director of Sales </a:t>
            </a:r>
            <a:r>
              <a:rPr lang="en-US" dirty="0"/>
              <a:t>EMEA / APAC / CSI </a:t>
            </a:r>
            <a:r>
              <a:rPr lang="en-GB" dirty="0"/>
              <a:t>- </a:t>
            </a:r>
            <a:r>
              <a:rPr lang="en-GB" dirty="0" err="1"/>
              <a:t>Starhotels</a:t>
            </a:r>
            <a:r>
              <a:rPr lang="en-GB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Gautier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dirty="0"/>
              <a:t>Gautier </a:t>
            </a:r>
            <a:r>
              <a:rPr lang="en-GB" dirty="0" err="1"/>
              <a:t>Porot</a:t>
            </a:r>
            <a:r>
              <a:rPr lang="en-GB" dirty="0"/>
              <a:t>, Security Director  - International </a:t>
            </a:r>
            <a:r>
              <a:rPr lang="en-GB" dirty="0" err="1"/>
              <a:t>Sos</a:t>
            </a:r>
            <a:endParaRPr lang="en-GB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 spirito GBTA, vorremmo rendere questa sessione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interattiva possibile ed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questo che invito tutti ad inviare le vostre domande ed interagire con i nostri ospiti di oggi attraverso la chat che troverete nella barra in alto o in basso al vostro schermo...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060C-0217-42BA-9242-FF482E417B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coerenza con la mission di GBTA Italia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avro’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piacere di moderare la sessione odierna con l’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obietivo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condividere alcune delle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“best practice aziendali” sulla gestione della sicurezza nell’era post-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far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saro’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accompagnato da un panel di esperti a cui do il benvenuto: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Laura Baroncelli - </a:t>
            </a:r>
            <a:r>
              <a:rPr lang="en-GB" dirty="0"/>
              <a:t>Regional Director of Sales </a:t>
            </a:r>
            <a:r>
              <a:rPr lang="en-US" dirty="0"/>
              <a:t>EMEA / APAC / CSI </a:t>
            </a:r>
            <a:r>
              <a:rPr lang="en-GB" dirty="0"/>
              <a:t>- </a:t>
            </a:r>
            <a:r>
              <a:rPr lang="en-GB" dirty="0" err="1"/>
              <a:t>Starhotels</a:t>
            </a:r>
            <a:r>
              <a:rPr lang="en-GB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Gautier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dirty="0"/>
              <a:t>Gautier </a:t>
            </a:r>
            <a:r>
              <a:rPr lang="en-GB" dirty="0" err="1"/>
              <a:t>Porot</a:t>
            </a:r>
            <a:r>
              <a:rPr lang="en-GB" dirty="0"/>
              <a:t>, Security Director  - International </a:t>
            </a:r>
            <a:r>
              <a:rPr lang="en-GB" dirty="0" err="1"/>
              <a:t>Sos</a:t>
            </a:r>
            <a:endParaRPr lang="en-GB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 spirito GBTA, vorremmo rendere questa sessione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interattiva possibile ed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questo che invito tutti ad inviare le vostre domande ed interagire con i nostri ospiti di oggi attraverso la chat che troverete nella barra in alto o in basso al vostro schermo...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060C-0217-42BA-9242-FF482E417B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0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348" y="2943402"/>
            <a:ext cx="9543041" cy="369332"/>
          </a:xfrm>
          <a:noFill/>
          <a:ln>
            <a:noFill/>
          </a:ln>
        </p:spPr>
        <p:txBody>
          <a:bodyPr anchor="t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8590" y="6113087"/>
            <a:ext cx="9679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E8AA0E-C9C6-C544-ADEB-236F9ACF9B10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561" y="2009790"/>
            <a:ext cx="9532878" cy="677108"/>
          </a:xfr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16" y="1361122"/>
            <a:ext cx="10569731" cy="802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317" y="2163148"/>
            <a:ext cx="10569730" cy="3503136"/>
          </a:xfrm>
        </p:spPr>
        <p:txBody>
          <a:bodyPr anchor="t" anchorCtr="0">
            <a:noAutofit/>
          </a:bodyPr>
          <a:lstStyle>
            <a:lvl1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047" y="355076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16" y="1380398"/>
            <a:ext cx="10569731" cy="802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317" y="2182424"/>
            <a:ext cx="10569730" cy="3428440"/>
          </a:xfrm>
        </p:spPr>
        <p:txBody>
          <a:bodyPr anchor="t" anchorCtr="0">
            <a:noAutofit/>
          </a:bodyPr>
          <a:lstStyle>
            <a:lvl1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047" y="385632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897" y="2262875"/>
            <a:ext cx="10172205" cy="961037"/>
          </a:xfrm>
        </p:spPr>
        <p:txBody>
          <a:bodyPr anchor="b"/>
          <a:lstStyle>
            <a:lvl1pPr algn="l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896" y="3429000"/>
            <a:ext cx="10172205" cy="433955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1F4A9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047" y="371225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E25B637-A127-FF4B-A763-F8CE193E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178" y="6181730"/>
            <a:ext cx="967929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F116A4-DA42-E547-BE3F-9690E1AD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001" y="6181730"/>
            <a:ext cx="6695848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356A70-E8F0-FA48-A4B0-153640CA4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1F4A98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16" y="3251227"/>
            <a:ext cx="10569731" cy="802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1317" y="4126668"/>
            <a:ext cx="10569730" cy="683639"/>
          </a:xfrm>
        </p:spPr>
        <p:txBody>
          <a:bodyPr anchor="t" anchorCtr="0">
            <a:noAutofit/>
          </a:bodyPr>
          <a:lstStyle>
            <a:lvl1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11F0C8-D506-224A-8ABB-5B663026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047" y="355076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69" y="1210469"/>
            <a:ext cx="10561579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641" y="2210899"/>
            <a:ext cx="5093492" cy="33623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869" y="2210899"/>
            <a:ext cx="5075178" cy="33623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F0C83F-2038-824E-81B8-0E8696B6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001" y="6181730"/>
            <a:ext cx="6695848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A334203-1E2B-5A49-89CC-5815490B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178" y="6181730"/>
            <a:ext cx="967929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CC7A14-2CE3-4049-8F57-2905F29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047" y="355076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66" y="1220020"/>
            <a:ext cx="10561579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640" y="2213861"/>
            <a:ext cx="5178433" cy="54885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solidFill>
                  <a:srgbClr val="1F4A9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166" y="2805114"/>
            <a:ext cx="5183909" cy="2798409"/>
          </a:xfrm>
        </p:spPr>
        <p:txBody>
          <a:bodyPr anchor="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927" y="2209407"/>
            <a:ext cx="5160120" cy="5762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solidFill>
                  <a:srgbClr val="1F4A9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927" y="2807683"/>
            <a:ext cx="5160120" cy="2798409"/>
          </a:xfrm>
        </p:spPr>
        <p:txBody>
          <a:bodyPr anchor="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63FCA23-A11D-0049-9E91-5A1446F6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001" y="6181730"/>
            <a:ext cx="6695848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AB4951-E0F2-B34D-A27B-A807E04E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178" y="6181730"/>
            <a:ext cx="967929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70482C-8D61-1149-B0CA-AD75C6BE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047" y="355076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E717DF-7A2A-F04A-95D0-5AE3B45F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001" y="6181730"/>
            <a:ext cx="6695848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86BE97-09E5-A845-AE49-516B55F1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178" y="6181730"/>
            <a:ext cx="967929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478014D-B5DD-1645-9D9E-E98994C801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6774" y="2557284"/>
            <a:ext cx="6465602" cy="29384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117151-7778-BA4B-A927-E242E29B3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2557284"/>
            <a:ext cx="3876675" cy="2924354"/>
          </a:xfrm>
        </p:spPr>
        <p:txBody>
          <a:bodyPr/>
          <a:lstStyle>
            <a:lvl1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4E8B61-AB53-4144-A247-2FA5440D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047" y="355076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E717DF-7A2A-F04A-95D0-5AE3B45F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001" y="6181730"/>
            <a:ext cx="6695848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r>
              <a:rPr lang="en-US" dirty="0"/>
              <a:t>© 2020 GBTA. All rights reserved.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86BE97-09E5-A845-AE49-516B55F1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178" y="6181730"/>
            <a:ext cx="967929" cy="365125"/>
          </a:xfrm>
        </p:spPr>
        <p:txBody>
          <a:bodyPr/>
          <a:lstStyle>
            <a:lvl1pPr>
              <a:defRPr>
                <a:solidFill>
                  <a:srgbClr val="1F4A98"/>
                </a:solidFill>
              </a:defRPr>
            </a:lvl1pPr>
          </a:lstStyle>
          <a:p>
            <a:fld id="{3AC073F1-A0EF-4D4B-98F5-B45EA2694A27}" type="datetime1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478014D-B5DD-1645-9D9E-E98994C801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6774" y="2557284"/>
            <a:ext cx="6465602" cy="29384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117151-7778-BA4B-A927-E242E29B3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2557284"/>
            <a:ext cx="3876675" cy="2924354"/>
          </a:xfrm>
        </p:spPr>
        <p:txBody>
          <a:bodyPr/>
          <a:lstStyle>
            <a:lvl1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>
                  <a:lumMod val="75000"/>
                  <a:lumOff val="25000"/>
                </a:schemeClr>
              </a:buClr>
              <a:defRPr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CCBD89-E96A-9B4F-BA02-2D4FC9B5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047" y="355076"/>
            <a:ext cx="42931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2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469" y="1376729"/>
            <a:ext cx="10561579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470" y="2347179"/>
            <a:ext cx="10561580" cy="313922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001" y="6181730"/>
            <a:ext cx="66958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1F4A98"/>
                </a:solidFill>
                <a:latin typeface="Arial"/>
                <a:cs typeface="Arial"/>
              </a:defRPr>
            </a:lvl1pPr>
          </a:lstStyle>
          <a:p>
            <a:r>
              <a:rPr lang="it-IT">
                <a:ea typeface="Lucida Grande"/>
              </a:rPr>
              <a:t>© 2020 GBTA. All rights reserved.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2178" y="6181730"/>
            <a:ext cx="96792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1F4A98"/>
                </a:solidFill>
              </a:defRPr>
            </a:lvl1pPr>
          </a:lstStyle>
          <a:p>
            <a:fld id="{4002B9C1-00E8-894B-A8F9-3A187574AA5C}" type="datetime1">
              <a:rPr lang="it-IT" smtClean="0"/>
              <a:pPr/>
              <a:t>26/05/2021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47" y="676025"/>
            <a:ext cx="42931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4F10878-8F4D-0040-B33B-FB3951E3085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7" r:id="rId5"/>
    <p:sldLayoutId id="2147483652" r:id="rId6"/>
    <p:sldLayoutId id="2147483653" r:id="rId7"/>
    <p:sldLayoutId id="2147483654" r:id="rId8"/>
    <p:sldLayoutId id="2147483655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accent5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75000"/>
            <a:lumOff val="25000"/>
          </a:schemeClr>
        </a:buClr>
        <a:buSzPct val="120000"/>
        <a:buFontTx/>
        <a:buNone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75000"/>
            <a:lumOff val="25000"/>
          </a:schemeClr>
        </a:buClr>
        <a:buSzPct val="120000"/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75000"/>
            <a:lumOff val="25000"/>
          </a:schemeClr>
        </a:buClr>
        <a:buSzPct val="120000"/>
        <a:buFont typeface="Arial" panose="020B0604020202020204" pitchFamily="34" charset="0"/>
        <a:buChar char="•"/>
        <a:defRPr sz="1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75000"/>
            <a:lumOff val="25000"/>
          </a:schemeClr>
        </a:buClr>
        <a:buSzPct val="120000"/>
        <a:buFont typeface="Arial" panose="020B0604020202020204" pitchFamily="34" charset="0"/>
        <a:buChar char="•"/>
        <a:defRPr sz="1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75000"/>
            <a:lumOff val="25000"/>
          </a:schemeClr>
        </a:buClr>
        <a:buSzPct val="120000"/>
        <a:buFont typeface="Arial" panose="020B0604020202020204" pitchFamily="34" charset="0"/>
        <a:buChar char="•"/>
        <a:defRPr sz="12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italianmissionawards.it/serata-di-gal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taly@gbta.org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17678FCB-9B81-4183-BE9F-EEB418002516}"/>
              </a:ext>
            </a:extLst>
          </p:cNvPr>
          <p:cNvSpPr/>
          <p:nvPr/>
        </p:nvSpPr>
        <p:spPr>
          <a:xfrm rot="5400000">
            <a:off x="609601" y="-609600"/>
            <a:ext cx="3352799" cy="4572000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32578" y="6223924"/>
            <a:ext cx="6695848" cy="365125"/>
          </a:xfrm>
        </p:spPr>
        <p:txBody>
          <a:bodyPr/>
          <a:lstStyle/>
          <a:p>
            <a:r>
              <a:rPr lang="it-IT"/>
              <a:t>© 2019 GBTA. All rights reserved.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514600"/>
            <a:ext cx="9532878" cy="1261884"/>
          </a:xfrm>
        </p:spPr>
        <p:txBody>
          <a:bodyPr/>
          <a:lstStyle/>
          <a:p>
            <a:pPr algn="ctr"/>
            <a:r>
              <a:rPr lang="it-IT" dirty="0"/>
              <a:t>MIGLIORE IDEA «OUT OF THE BOX» PER IL VIAGGIATORE D’AFFARI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5C146B-DB83-4EEC-9B18-E03FE99D6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"/>
          <a:stretch/>
        </p:blipFill>
        <p:spPr>
          <a:xfrm>
            <a:off x="114299" y="152400"/>
            <a:ext cx="2019301" cy="16269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815994-ADAF-4F0F-83BC-8EA601E1E545}"/>
              </a:ext>
            </a:extLst>
          </p:cNvPr>
          <p:cNvSpPr txBox="1"/>
          <p:nvPr/>
        </p:nvSpPr>
        <p:spPr>
          <a:xfrm>
            <a:off x="3124200" y="4017756"/>
            <a:ext cx="6096000" cy="40011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spcBef>
                <a:spcPct val="0"/>
              </a:spcBef>
              <a:buNone/>
              <a:defRPr sz="3800" b="1"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it-IT" sz="2000" dirty="0"/>
              <a:t>Premiazione IMA, 20 settembre - Alcatraz Milano</a:t>
            </a:r>
          </a:p>
        </p:txBody>
      </p:sp>
    </p:spTree>
    <p:extLst>
      <p:ext uri="{BB962C8B-B14F-4D97-AF65-F5344CB8AC3E}">
        <p14:creationId xmlns:p14="http://schemas.microsoft.com/office/powerpoint/2010/main" val="366142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1F8CF-839B-E242-8B79-4A37BA4A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2021 GBTA. All rights reserved.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C63B2-1F8D-664A-91AC-E58173F6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7A07067B-9EA9-4AC7-A1CE-ACAEF1AF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22" y="3455956"/>
            <a:ext cx="1228428" cy="1228428"/>
          </a:xfrm>
          <a:prstGeom prst="rect">
            <a:avLst/>
          </a:prstGeom>
        </p:spPr>
      </p:pic>
      <p:pic>
        <p:nvPicPr>
          <p:cNvPr id="10" name="Elemento grafico 9" descr="Brainstorming di gruppo">
            <a:extLst>
              <a:ext uri="{FF2B5EF4-FFF2-40B4-BE49-F238E27FC236}">
                <a16:creationId xmlns:a16="http://schemas.microsoft.com/office/drawing/2014/main" id="{2B2C53F0-7DD5-42D3-A214-8FFC7F79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9162" y="4322700"/>
            <a:ext cx="1228428" cy="1228428"/>
          </a:xfrm>
          <a:prstGeom prst="rect">
            <a:avLst/>
          </a:prstGeom>
        </p:spPr>
      </p:pic>
      <p:pic>
        <p:nvPicPr>
          <p:cNvPr id="12" name="Elemento grafico 11" descr="Brainstorming di gruppo">
            <a:extLst>
              <a:ext uri="{FF2B5EF4-FFF2-40B4-BE49-F238E27FC236}">
                <a16:creationId xmlns:a16="http://schemas.microsoft.com/office/drawing/2014/main" id="{396F97C1-E8D2-40D4-B356-2BDFB90F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344" y="3989315"/>
            <a:ext cx="1228428" cy="12284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373A6E-3B8F-4BF2-BAC8-9A760AC3D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" y="5874385"/>
            <a:ext cx="2590800" cy="86408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D249D750-33E1-46BF-B3FC-B25AC8E3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615"/>
            <a:ext cx="12192000" cy="802025"/>
          </a:xfrm>
        </p:spPr>
        <p:txBody>
          <a:bodyPr/>
          <a:lstStyle/>
          <a:p>
            <a:pPr algn="ctr"/>
            <a:r>
              <a:rPr lang="it-IT" dirty="0"/>
              <a:t>PANORAMICA DEL PREMIO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FB5DF2-7785-47A5-98FE-88749E1C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17" y="1905000"/>
            <a:ext cx="10569730" cy="3503136"/>
          </a:xfrm>
        </p:spPr>
        <p:txBody>
          <a:bodyPr/>
          <a:lstStyle/>
          <a:p>
            <a:r>
              <a:rPr lang="it-IT" sz="1600" b="1" dirty="0">
                <a:solidFill>
                  <a:schemeClr val="bg1"/>
                </a:solidFill>
              </a:rPr>
              <a:t>Candidatura</a:t>
            </a:r>
            <a:r>
              <a:rPr lang="it-IT" sz="1600" dirty="0">
                <a:solidFill>
                  <a:schemeClr val="bg1"/>
                </a:solidFill>
              </a:rPr>
              <a:t>: è possibile candidare tutte le</a:t>
            </a:r>
            <a:r>
              <a:rPr lang="it-IT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idee nuove e differenti dalla cui attuazione è scaturito un “cambio di marcia” nella vita dei viaggiatori d’affari 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A chi è rivolto</a:t>
            </a:r>
            <a:r>
              <a:rPr lang="it-IT" sz="1600" dirty="0">
                <a:solidFill>
                  <a:schemeClr val="bg1"/>
                </a:solidFill>
              </a:rPr>
              <a:t>: </a:t>
            </a:r>
            <a:r>
              <a:rPr lang="it-IT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L’iniziativa è </a:t>
            </a:r>
            <a:r>
              <a:rPr lang="it-IT" sz="1600" dirty="0">
                <a:solidFill>
                  <a:schemeClr val="bg1"/>
                </a:solidFill>
                <a:cs typeface="Times New Roman" panose="02020603050405020304" pitchFamily="18" charset="0"/>
              </a:rPr>
              <a:t>rivolta a tutti gli stakeholder della filiera del business travel (</a:t>
            </a:r>
            <a:r>
              <a:rPr lang="en-GB" sz="1600" dirty="0">
                <a:solidFill>
                  <a:schemeClr val="bg1"/>
                </a:solidFill>
                <a:cs typeface="Times New Roman" panose="02020603050405020304" pitchFamily="18" charset="0"/>
              </a:rPr>
              <a:t>travel manager, travel supplier, technology provider, consultants, TMC, …) </a:t>
            </a:r>
            <a:r>
              <a:rPr lang="it-IT" sz="1600" dirty="0">
                <a:solidFill>
                  <a:schemeClr val="bg1"/>
                </a:solidFill>
                <a:cs typeface="Times New Roman" panose="02020603050405020304" pitchFamily="18" charset="0"/>
              </a:rPr>
              <a:t>che hanno sviluppato un progetto innovativo attuato nel 2020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Scadenza</a:t>
            </a:r>
            <a:r>
              <a:rPr lang="it-IT" sz="1600" dirty="0">
                <a:solidFill>
                  <a:schemeClr val="bg1"/>
                </a:solidFill>
              </a:rPr>
              <a:t>: le candidature sono da inviare entro il 15 luglio 2021 a </a:t>
            </a:r>
            <a:r>
              <a:rPr lang="it-IT" sz="16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italy@gbta.org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Giuria</a:t>
            </a:r>
            <a:r>
              <a:rPr lang="it-IT" sz="1600" dirty="0">
                <a:solidFill>
                  <a:schemeClr val="bg1"/>
                </a:solidFill>
              </a:rPr>
              <a:t>: i progetti verranno valutati dall’Advisor Board di GBTA Italia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Premio</a:t>
            </a:r>
            <a:r>
              <a:rPr lang="it-IT" sz="1600" dirty="0">
                <a:solidFill>
                  <a:schemeClr val="bg1"/>
                </a:solidFill>
              </a:rPr>
              <a:t>: </a:t>
            </a:r>
            <a:r>
              <a:rPr lang="it-IT" sz="1600" dirty="0">
                <a:solidFill>
                  <a:schemeClr val="bg1"/>
                </a:solidFill>
                <a:cs typeface="Times New Roman" panose="02020603050405020304" pitchFamily="18" charset="0"/>
              </a:rPr>
              <a:t>oltre al premio IMA, il vincitore otterrà un anno di membership GBTA gratuita, un invito a partecipare alla serata di gala IMA AWARDS ed il progetto sarà incluso nei reportage degli IMA della rivista Mission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Premiazione</a:t>
            </a:r>
            <a:r>
              <a:rPr lang="it-IT" sz="1600" dirty="0">
                <a:solidFill>
                  <a:schemeClr val="bg1"/>
                </a:solidFill>
              </a:rPr>
              <a:t>: il premio verrà consegnato durante la serata di gala degli IMA il 20 settembre all’Alcatraz di Milano (</a:t>
            </a:r>
            <a:r>
              <a:rPr lang="it-IT" sz="1600" dirty="0">
                <a:solidFill>
                  <a:schemeClr val="bg1"/>
                </a:solidFill>
                <a:hlinkClick r:id="rId7"/>
              </a:rPr>
              <a:t>https://www.italianmissionawards.it/serata-di-gala/</a:t>
            </a:r>
            <a:r>
              <a:rPr lang="it-IT" sz="1600" dirty="0">
                <a:solidFill>
                  <a:schemeClr val="bg1"/>
                </a:solidFill>
              </a:rPr>
              <a:t>)</a:t>
            </a:r>
          </a:p>
          <a:p>
            <a:endParaRPr lang="it-IT" sz="105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Materiale richiesto</a:t>
            </a:r>
            <a:r>
              <a:rPr lang="it-IT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: per sottoporre la candidatura è necessario compilare le slide qui di seguito</a:t>
            </a:r>
            <a:endParaRPr lang="it-IT" sz="1600" dirty="0">
              <a:solidFill>
                <a:srgbClr val="FF0000"/>
              </a:solidFill>
            </a:endParaRPr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9BA9FED1-EDBC-4E4A-92E0-D340CCAC1317}"/>
              </a:ext>
            </a:extLst>
          </p:cNvPr>
          <p:cNvSpPr/>
          <p:nvPr/>
        </p:nvSpPr>
        <p:spPr>
          <a:xfrm>
            <a:off x="186001" y="5257800"/>
            <a:ext cx="615316" cy="542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26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8227D0-24C4-8342-A734-D9C715ED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16" y="4619552"/>
            <a:ext cx="10569731" cy="802025"/>
          </a:xfrm>
        </p:spPr>
        <p:txBody>
          <a:bodyPr/>
          <a:lstStyle/>
          <a:p>
            <a:r>
              <a:rPr lang="it-IT"/>
              <a:t>Full image slide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1AC41-B507-0748-BD45-7155E19F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17" y="5498091"/>
            <a:ext cx="10569730" cy="683639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Could be used for section breaks, move title and subtitle as it would work best with image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DEED5-2F70-0544-9B6E-E41FE8E7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2020 GBTA. All rights reserved.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20488-D756-B445-A7AB-4E7F604B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047" y="676025"/>
            <a:ext cx="429315" cy="490599"/>
          </a:xfrm>
        </p:spPr>
        <p:txBody>
          <a:bodyPr/>
          <a:lstStyle/>
          <a:p>
            <a:fld id="{D57F1E4F-1CFF-5643-939E-217C01CDF56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5B3F54-2DBB-4B23-8145-8BA08EEFCFB2}"/>
              </a:ext>
            </a:extLst>
          </p:cNvPr>
          <p:cNvSpPr txBox="1">
            <a:spLocks/>
          </p:cNvSpPr>
          <p:nvPr/>
        </p:nvSpPr>
        <p:spPr>
          <a:xfrm>
            <a:off x="1416632" y="5438898"/>
            <a:ext cx="10569731" cy="802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>
                <a:solidFill>
                  <a:schemeClr val="accent5"/>
                </a:solidFill>
              </a:rPr>
              <a:t>Grazie per l’attenzione</a:t>
            </a:r>
            <a:endParaRPr lang="it-IT" dirty="0">
              <a:solidFill>
                <a:schemeClr val="accent5"/>
              </a:solidFill>
            </a:endParaRP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EC735689-583E-4E8A-AC9B-6E50E22063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10" name="Titolo 7">
            <a:extLst>
              <a:ext uri="{FF2B5EF4-FFF2-40B4-BE49-F238E27FC236}">
                <a16:creationId xmlns:a16="http://schemas.microsoft.com/office/drawing/2014/main" id="{AE5C8AF4-8F3A-48DF-A7EC-C9460F50FC40}"/>
              </a:ext>
            </a:extLst>
          </p:cNvPr>
          <p:cNvSpPr txBox="1">
            <a:spLocks/>
          </p:cNvSpPr>
          <p:nvPr/>
        </p:nvSpPr>
        <p:spPr>
          <a:xfrm>
            <a:off x="6525315" y="2626975"/>
            <a:ext cx="5275047" cy="802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/>
              <a:t>&lt;INSERIRE NOME DELL’IDEA&gt;</a:t>
            </a:r>
          </a:p>
        </p:txBody>
      </p:sp>
    </p:spTree>
    <p:extLst>
      <p:ext uri="{BB962C8B-B14F-4D97-AF65-F5344CB8AC3E}">
        <p14:creationId xmlns:p14="http://schemas.microsoft.com/office/powerpoint/2010/main" val="394787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1F8CF-839B-E242-8B79-4A37BA4A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2021 GBTA. All rights reserved.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C63B2-1F8D-664A-91AC-E58173F6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7A07067B-9EA9-4AC7-A1CE-ACAEF1AF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22" y="3455956"/>
            <a:ext cx="1228428" cy="1228428"/>
          </a:xfrm>
          <a:prstGeom prst="rect">
            <a:avLst/>
          </a:prstGeom>
        </p:spPr>
      </p:pic>
      <p:pic>
        <p:nvPicPr>
          <p:cNvPr id="10" name="Elemento grafico 9" descr="Brainstorming di gruppo">
            <a:extLst>
              <a:ext uri="{FF2B5EF4-FFF2-40B4-BE49-F238E27FC236}">
                <a16:creationId xmlns:a16="http://schemas.microsoft.com/office/drawing/2014/main" id="{2B2C53F0-7DD5-42D3-A214-8FFC7F79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9162" y="4322700"/>
            <a:ext cx="1228428" cy="1228428"/>
          </a:xfrm>
          <a:prstGeom prst="rect">
            <a:avLst/>
          </a:prstGeom>
        </p:spPr>
      </p:pic>
      <p:pic>
        <p:nvPicPr>
          <p:cNvPr id="12" name="Elemento grafico 11" descr="Brainstorming di gruppo">
            <a:extLst>
              <a:ext uri="{FF2B5EF4-FFF2-40B4-BE49-F238E27FC236}">
                <a16:creationId xmlns:a16="http://schemas.microsoft.com/office/drawing/2014/main" id="{396F97C1-E8D2-40D4-B356-2BDFB90F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344" y="3989315"/>
            <a:ext cx="1228428" cy="12284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373A6E-3B8F-4BF2-BAC8-9A760AC3D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" y="5874385"/>
            <a:ext cx="2590800" cy="86408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D249D750-33E1-46BF-B3FC-B25AC8E3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12192000" cy="802025"/>
          </a:xfrm>
        </p:spPr>
        <p:txBody>
          <a:bodyPr/>
          <a:lstStyle/>
          <a:p>
            <a:pPr algn="ctr"/>
            <a:r>
              <a:rPr lang="it-IT" dirty="0"/>
              <a:t>DESCRIZIONE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4410A4BF-E2A5-4C55-A189-9B84CA8D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0" i="0" dirty="0">
                <a:solidFill>
                  <a:srgbClr val="000000"/>
                </a:solidFill>
                <a:effectLst/>
              </a:rPr>
              <a:t>Fornire una descrizione esaustiva dell’idea sviluppata e dell’esigenza che soddisfa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38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1F8CF-839B-E242-8B79-4A37BA4A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2021 GBTA. All rights reserved.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C63B2-1F8D-664A-91AC-E58173F6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7A07067B-9EA9-4AC7-A1CE-ACAEF1AF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22" y="3455956"/>
            <a:ext cx="1228428" cy="1228428"/>
          </a:xfrm>
          <a:prstGeom prst="rect">
            <a:avLst/>
          </a:prstGeom>
        </p:spPr>
      </p:pic>
      <p:pic>
        <p:nvPicPr>
          <p:cNvPr id="10" name="Elemento grafico 9" descr="Brainstorming di gruppo">
            <a:extLst>
              <a:ext uri="{FF2B5EF4-FFF2-40B4-BE49-F238E27FC236}">
                <a16:creationId xmlns:a16="http://schemas.microsoft.com/office/drawing/2014/main" id="{2B2C53F0-7DD5-42D3-A214-8FFC7F79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9162" y="4322700"/>
            <a:ext cx="1228428" cy="1228428"/>
          </a:xfrm>
          <a:prstGeom prst="rect">
            <a:avLst/>
          </a:prstGeom>
        </p:spPr>
      </p:pic>
      <p:pic>
        <p:nvPicPr>
          <p:cNvPr id="12" name="Elemento grafico 11" descr="Brainstorming di gruppo">
            <a:extLst>
              <a:ext uri="{FF2B5EF4-FFF2-40B4-BE49-F238E27FC236}">
                <a16:creationId xmlns:a16="http://schemas.microsoft.com/office/drawing/2014/main" id="{396F97C1-E8D2-40D4-B356-2BDFB90F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344" y="3989315"/>
            <a:ext cx="1228428" cy="12284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373A6E-3B8F-4BF2-BAC8-9A760AC3D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" y="5874385"/>
            <a:ext cx="2590800" cy="86408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D249D750-33E1-46BF-B3FC-B25AC8E3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615"/>
            <a:ext cx="12192000" cy="802025"/>
          </a:xfrm>
        </p:spPr>
        <p:txBody>
          <a:bodyPr/>
          <a:lstStyle/>
          <a:p>
            <a:pPr algn="ctr"/>
            <a:r>
              <a:rPr lang="it-IT" dirty="0"/>
              <a:t>IMPLEMENTAZIONE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1BB03F-54D9-4F56-BCE6-634D63F7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Descrivere i passaggi fondamentali dell’implementazione - dalla genesi dell’idea, al rilascio – , le tempistiche ed una panoramica di eventuali attori coinvolti, degli ostacoli sopraggiunti e risolti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174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1F8CF-839B-E242-8B79-4A37BA4A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2021 GBTA. All rights reserved.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C63B2-1F8D-664A-91AC-E58173F6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7A07067B-9EA9-4AC7-A1CE-ACAEF1AF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22" y="3455956"/>
            <a:ext cx="1228428" cy="1228428"/>
          </a:xfrm>
          <a:prstGeom prst="rect">
            <a:avLst/>
          </a:prstGeom>
        </p:spPr>
      </p:pic>
      <p:pic>
        <p:nvPicPr>
          <p:cNvPr id="10" name="Elemento grafico 9" descr="Brainstorming di gruppo">
            <a:extLst>
              <a:ext uri="{FF2B5EF4-FFF2-40B4-BE49-F238E27FC236}">
                <a16:creationId xmlns:a16="http://schemas.microsoft.com/office/drawing/2014/main" id="{2B2C53F0-7DD5-42D3-A214-8FFC7F79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9162" y="4322700"/>
            <a:ext cx="1228428" cy="1228428"/>
          </a:xfrm>
          <a:prstGeom prst="rect">
            <a:avLst/>
          </a:prstGeom>
        </p:spPr>
      </p:pic>
      <p:pic>
        <p:nvPicPr>
          <p:cNvPr id="12" name="Elemento grafico 11" descr="Brainstorming di gruppo">
            <a:extLst>
              <a:ext uri="{FF2B5EF4-FFF2-40B4-BE49-F238E27FC236}">
                <a16:creationId xmlns:a16="http://schemas.microsoft.com/office/drawing/2014/main" id="{396F97C1-E8D2-40D4-B356-2BDFB90F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344" y="3989315"/>
            <a:ext cx="1228428" cy="12284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373A6E-3B8F-4BF2-BAC8-9A760AC3D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" y="5874385"/>
            <a:ext cx="2590800" cy="86408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D249D750-33E1-46BF-B3FC-B25AC8E3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615"/>
            <a:ext cx="12192000" cy="802025"/>
          </a:xfrm>
        </p:spPr>
        <p:txBody>
          <a:bodyPr/>
          <a:lstStyle/>
          <a:p>
            <a:pPr algn="ctr"/>
            <a:r>
              <a:rPr lang="it-IT" dirty="0"/>
              <a:t>RISULTATI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4EC4BE3-3E4A-4F37-AE39-A9C7C7DF2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0" i="0" dirty="0">
                <a:solidFill>
                  <a:srgbClr val="000000"/>
                </a:solidFill>
                <a:effectLst/>
              </a:rPr>
              <a:t>Fornire i parametri valutativi ed risultati raggiunti finora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46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1F8CF-839B-E242-8B79-4A37BA4A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2021 GBTA. All rights reserved.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C63B2-1F8D-664A-91AC-E58173F6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7A07067B-9EA9-4AC7-A1CE-ACAEF1AF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22" y="3455956"/>
            <a:ext cx="1228428" cy="1228428"/>
          </a:xfrm>
          <a:prstGeom prst="rect">
            <a:avLst/>
          </a:prstGeom>
        </p:spPr>
      </p:pic>
      <p:pic>
        <p:nvPicPr>
          <p:cNvPr id="10" name="Elemento grafico 9" descr="Brainstorming di gruppo">
            <a:extLst>
              <a:ext uri="{FF2B5EF4-FFF2-40B4-BE49-F238E27FC236}">
                <a16:creationId xmlns:a16="http://schemas.microsoft.com/office/drawing/2014/main" id="{2B2C53F0-7DD5-42D3-A214-8FFC7F79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9162" y="4322700"/>
            <a:ext cx="1228428" cy="1228428"/>
          </a:xfrm>
          <a:prstGeom prst="rect">
            <a:avLst/>
          </a:prstGeom>
        </p:spPr>
      </p:pic>
      <p:pic>
        <p:nvPicPr>
          <p:cNvPr id="12" name="Elemento grafico 11" descr="Brainstorming di gruppo">
            <a:extLst>
              <a:ext uri="{FF2B5EF4-FFF2-40B4-BE49-F238E27FC236}">
                <a16:creationId xmlns:a16="http://schemas.microsoft.com/office/drawing/2014/main" id="{396F97C1-E8D2-40D4-B356-2BDFB90F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344" y="3989315"/>
            <a:ext cx="1228428" cy="12284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373A6E-3B8F-4BF2-BAC8-9A760AC3D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" y="5874385"/>
            <a:ext cx="2590800" cy="86408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D249D750-33E1-46BF-B3FC-B25AC8E3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615"/>
            <a:ext cx="12192000" cy="802025"/>
          </a:xfrm>
        </p:spPr>
        <p:txBody>
          <a:bodyPr/>
          <a:lstStyle/>
          <a:p>
            <a:pPr algn="ctr"/>
            <a:r>
              <a:rPr lang="it-IT" dirty="0"/>
              <a:t>PASSI SUCCESSIVI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4EC4BE3-3E4A-4F37-AE39-A9C7C7DF2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0" i="0" dirty="0">
                <a:solidFill>
                  <a:srgbClr val="000000"/>
                </a:solidFill>
                <a:effectLst/>
              </a:rPr>
              <a:t>Fornire i prossimi passi per migliorare/riformulare/completare il progetto e la sua implementazione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575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1F8CF-839B-E242-8B79-4A37BA4A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2021 GBTA. All rights reserved.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C63B2-1F8D-664A-91AC-E58173F6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9" name="Elemento grafico 8" descr="Brainstorming di gruppo">
            <a:extLst>
              <a:ext uri="{FF2B5EF4-FFF2-40B4-BE49-F238E27FC236}">
                <a16:creationId xmlns:a16="http://schemas.microsoft.com/office/drawing/2014/main" id="{7A07067B-9EA9-4AC7-A1CE-ACAEF1AF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22" y="3455956"/>
            <a:ext cx="1228428" cy="1228428"/>
          </a:xfrm>
          <a:prstGeom prst="rect">
            <a:avLst/>
          </a:prstGeom>
        </p:spPr>
      </p:pic>
      <p:pic>
        <p:nvPicPr>
          <p:cNvPr id="10" name="Elemento grafico 9" descr="Brainstorming di gruppo">
            <a:extLst>
              <a:ext uri="{FF2B5EF4-FFF2-40B4-BE49-F238E27FC236}">
                <a16:creationId xmlns:a16="http://schemas.microsoft.com/office/drawing/2014/main" id="{2B2C53F0-7DD5-42D3-A214-8FFC7F79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9162" y="4322700"/>
            <a:ext cx="1228428" cy="1228428"/>
          </a:xfrm>
          <a:prstGeom prst="rect">
            <a:avLst/>
          </a:prstGeom>
        </p:spPr>
      </p:pic>
      <p:pic>
        <p:nvPicPr>
          <p:cNvPr id="12" name="Elemento grafico 11" descr="Brainstorming di gruppo">
            <a:extLst>
              <a:ext uri="{FF2B5EF4-FFF2-40B4-BE49-F238E27FC236}">
                <a16:creationId xmlns:a16="http://schemas.microsoft.com/office/drawing/2014/main" id="{396F97C1-E8D2-40D4-B356-2BDFB90F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344" y="3989315"/>
            <a:ext cx="1228428" cy="12284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373A6E-3B8F-4BF2-BAC8-9A760AC3D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" y="5874385"/>
            <a:ext cx="2590800" cy="86408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D249D750-33E1-46BF-B3FC-B25AC8E3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3615"/>
            <a:ext cx="12192000" cy="802025"/>
          </a:xfrm>
        </p:spPr>
        <p:txBody>
          <a:bodyPr/>
          <a:lstStyle/>
          <a:p>
            <a:pPr algn="ctr"/>
            <a:r>
              <a:rPr lang="it-IT" dirty="0"/>
              <a:t>MATERIALE RELATIVO AL PROGETTO</a:t>
            </a:r>
          </a:p>
        </p:txBody>
      </p:sp>
      <p:sp>
        <p:nvSpPr>
          <p:cNvPr id="13" name="Segnaposto contenuto 5">
            <a:extLst>
              <a:ext uri="{FF2B5EF4-FFF2-40B4-BE49-F238E27FC236}">
                <a16:creationId xmlns:a16="http://schemas.microsoft.com/office/drawing/2014/main" id="{EEAF37DB-C353-4A61-A28D-1036441A6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17" y="2163148"/>
            <a:ext cx="10569730" cy="3503136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Es. Sito web, Brochure, </a:t>
            </a:r>
            <a:r>
              <a:rPr lang="it-IT" dirty="0" err="1">
                <a:solidFill>
                  <a:srgbClr val="000000"/>
                </a:solidFill>
              </a:rPr>
              <a:t>Whitepaper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err="1">
                <a:solidFill>
                  <a:srgbClr val="000000"/>
                </a:solidFill>
              </a:rPr>
              <a:t>ecc</a:t>
            </a:r>
            <a:endParaRPr lang="it-IT" dirty="0">
              <a:solidFill>
                <a:srgbClr val="000000"/>
              </a:solidFill>
            </a:endParaRPr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14" name="Titolo 7">
            <a:extLst>
              <a:ext uri="{FF2B5EF4-FFF2-40B4-BE49-F238E27FC236}">
                <a16:creationId xmlns:a16="http://schemas.microsoft.com/office/drawing/2014/main" id="{449F7143-1920-46C8-8D0F-7DBF72840079}"/>
              </a:ext>
            </a:extLst>
          </p:cNvPr>
          <p:cNvSpPr txBox="1">
            <a:spLocks/>
          </p:cNvSpPr>
          <p:nvPr/>
        </p:nvSpPr>
        <p:spPr>
          <a:xfrm>
            <a:off x="7364896" y="27934"/>
            <a:ext cx="4800600" cy="802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u="sng" dirty="0">
                <a:solidFill>
                  <a:schemeClr val="tx1"/>
                </a:solidFill>
              </a:rPr>
              <a:t>Facoltativo</a:t>
            </a:r>
          </a:p>
        </p:txBody>
      </p:sp>
    </p:spTree>
    <p:extLst>
      <p:ext uri="{BB962C8B-B14F-4D97-AF65-F5344CB8AC3E}">
        <p14:creationId xmlns:p14="http://schemas.microsoft.com/office/powerpoint/2010/main" val="365789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8227D0-24C4-8342-A734-D9C715ED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16" y="4619552"/>
            <a:ext cx="10569731" cy="802025"/>
          </a:xfrm>
        </p:spPr>
        <p:txBody>
          <a:bodyPr/>
          <a:lstStyle/>
          <a:p>
            <a:r>
              <a:rPr lang="it-IT"/>
              <a:t>Full image slide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1AC41-B507-0748-BD45-7155E19F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17" y="5498091"/>
            <a:ext cx="10569730" cy="683639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Could be used for section breaks, move title and subtitle as it would work best with image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DEED5-2F70-0544-9B6E-E41FE8E7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2020 GBTA. All rights reserved.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20488-D756-B445-A7AB-4E7F604B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047" y="676025"/>
            <a:ext cx="429315" cy="490599"/>
          </a:xfrm>
        </p:spPr>
        <p:txBody>
          <a:bodyPr/>
          <a:lstStyle/>
          <a:p>
            <a:fld id="{D57F1E4F-1CFF-5643-939E-217C01CDF56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5B3F54-2DBB-4B23-8145-8BA08EEFCFB2}"/>
              </a:ext>
            </a:extLst>
          </p:cNvPr>
          <p:cNvSpPr txBox="1">
            <a:spLocks/>
          </p:cNvSpPr>
          <p:nvPr/>
        </p:nvSpPr>
        <p:spPr>
          <a:xfrm>
            <a:off x="1416632" y="5438898"/>
            <a:ext cx="10569731" cy="802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>
                <a:solidFill>
                  <a:schemeClr val="accent5"/>
                </a:solidFill>
              </a:rPr>
              <a:t>Grazie per l’attenzione</a:t>
            </a:r>
            <a:endParaRPr lang="it-IT" dirty="0">
              <a:solidFill>
                <a:schemeClr val="accent5"/>
              </a:solidFill>
            </a:endParaRP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EC735689-583E-4E8A-AC9B-6E50E22063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/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363B62D-2A01-4470-BCB1-AADB46121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"/>
          <a:stretch/>
        </p:blipFill>
        <p:spPr>
          <a:xfrm>
            <a:off x="10515600" y="5545577"/>
            <a:ext cx="1676400" cy="1350680"/>
          </a:xfrm>
          <a:prstGeom prst="rect">
            <a:avLst/>
          </a:prstGeom>
        </p:spPr>
      </p:pic>
      <p:sp>
        <p:nvSpPr>
          <p:cNvPr id="10" name="Titolo 7">
            <a:extLst>
              <a:ext uri="{FF2B5EF4-FFF2-40B4-BE49-F238E27FC236}">
                <a16:creationId xmlns:a16="http://schemas.microsoft.com/office/drawing/2014/main" id="{372112B8-41A7-48E0-9ADB-D4B8C7F04278}"/>
              </a:ext>
            </a:extLst>
          </p:cNvPr>
          <p:cNvSpPr txBox="1">
            <a:spLocks/>
          </p:cNvSpPr>
          <p:nvPr/>
        </p:nvSpPr>
        <p:spPr>
          <a:xfrm>
            <a:off x="4191000" y="983615"/>
            <a:ext cx="8001000" cy="802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/>
              <a:t>CONTATTI</a:t>
            </a:r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D02898-FA43-4AF7-800A-60FC404EDD26}"/>
              </a:ext>
            </a:extLst>
          </p:cNvPr>
          <p:cNvSpPr txBox="1">
            <a:spLocks/>
          </p:cNvSpPr>
          <p:nvPr/>
        </p:nvSpPr>
        <p:spPr>
          <a:xfrm>
            <a:off x="5410200" y="2200677"/>
            <a:ext cx="6172200" cy="221892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  <a:lumOff val="25000"/>
                </a:schemeClr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  <a:lumOff val="25000"/>
                </a:schemeClr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  <a:lumOff val="25000"/>
                </a:schemeClr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  <a:lumOff val="25000"/>
                </a:schemeClr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75000"/>
                  <a:lumOff val="25000"/>
                </a:schemeClr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Inserire cortesemente i dati in modo da poter essere contattati: </a:t>
            </a:r>
          </a:p>
          <a:p>
            <a:r>
              <a:rPr lang="it-IT" sz="1600" b="1"/>
              <a:t>Nome e Cognome</a:t>
            </a:r>
            <a:r>
              <a:rPr lang="it-IT" sz="1600"/>
              <a:t>: </a:t>
            </a:r>
          </a:p>
          <a:p>
            <a:r>
              <a:rPr lang="it-IT" sz="1600" b="1"/>
              <a:t>Ruolo</a:t>
            </a:r>
            <a:r>
              <a:rPr lang="it-IT" sz="1600"/>
              <a:t>:</a:t>
            </a:r>
          </a:p>
          <a:p>
            <a:r>
              <a:rPr lang="it-IT" sz="1600" b="1"/>
              <a:t>Azienda</a:t>
            </a:r>
            <a:r>
              <a:rPr lang="it-IT" sz="1600"/>
              <a:t>:</a:t>
            </a:r>
          </a:p>
          <a:p>
            <a:r>
              <a:rPr lang="it-IT" sz="1600" b="1"/>
              <a:t>Telefono</a:t>
            </a:r>
            <a:r>
              <a:rPr lang="it-IT" sz="1600"/>
              <a:t>:</a:t>
            </a:r>
          </a:p>
          <a:p>
            <a:r>
              <a:rPr lang="it-IT" sz="1600" b="1"/>
              <a:t>Email</a:t>
            </a:r>
            <a:r>
              <a:rPr lang="it-IT" sz="1600"/>
              <a:t>:</a:t>
            </a:r>
            <a:endParaRPr lang="it-IT" sz="1800"/>
          </a:p>
          <a:p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97DEFF-9D02-4FB2-B24B-730B7B890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304"/>
            <a:ext cx="2209799" cy="10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1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4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7DC242"/>
      </a:accent1>
      <a:accent2>
        <a:srgbClr val="1B5226"/>
      </a:accent2>
      <a:accent3>
        <a:srgbClr val="6C2511"/>
      </a:accent3>
      <a:accent4>
        <a:srgbClr val="92278F"/>
      </a:accent4>
      <a:accent5>
        <a:srgbClr val="1F4A98"/>
      </a:accent5>
      <a:accent6>
        <a:srgbClr val="5297FF"/>
      </a:accent6>
      <a:hlink>
        <a:srgbClr val="8F8F8F"/>
      </a:hlink>
      <a:folHlink>
        <a:srgbClr val="A5A5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1F4A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54FEE42A144499E5FDA8F5984078E" ma:contentTypeVersion="13" ma:contentTypeDescription="Create a new document." ma:contentTypeScope="" ma:versionID="bb826d728c0165d5e1f65b3343159f14">
  <xsd:schema xmlns:xsd="http://www.w3.org/2001/XMLSchema" xmlns:xs="http://www.w3.org/2001/XMLSchema" xmlns:p="http://schemas.microsoft.com/office/2006/metadata/properties" xmlns:ns3="36435d18-6621-4642-b716-c7c0d04bc3e4" xmlns:ns4="2b892448-b9ac-4e11-82dd-12d0ecc7ae0a" targetNamespace="http://schemas.microsoft.com/office/2006/metadata/properties" ma:root="true" ma:fieldsID="d5c8dbc40871c905246e401949049a65" ns3:_="" ns4:_="">
    <xsd:import namespace="36435d18-6621-4642-b716-c7c0d04bc3e4"/>
    <xsd:import namespace="2b892448-b9ac-4e11-82dd-12d0ecc7ae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35d18-6621-4642-b716-c7c0d04bc3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92448-b9ac-4e11-82dd-12d0ecc7ae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FC23D5-8836-4479-8CD2-9FDC908FA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35d18-6621-4642-b716-c7c0d04bc3e4"/>
    <ds:schemaRef ds:uri="2b892448-b9ac-4e11-82dd-12d0ecc7a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9012C9-AA7E-443C-AA05-8C15CFA538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E33793-6C5B-4B66-A028-477C864C185B}">
  <ds:schemaRefs>
    <ds:schemaRef ds:uri="http://www.w3.org/XML/1998/namespace"/>
    <ds:schemaRef ds:uri="http://schemas.openxmlformats.org/package/2006/metadata/core-properties"/>
    <ds:schemaRef ds:uri="http://purl.org/dc/elements/1.1/"/>
    <ds:schemaRef ds:uri="2b892448-b9ac-4e11-82dd-12d0ecc7ae0a"/>
    <ds:schemaRef ds:uri="http://purl.org/dc/dcmitype/"/>
    <ds:schemaRef ds:uri="http://schemas.microsoft.com/office/infopath/2007/PartnerControls"/>
    <ds:schemaRef ds:uri="http://schemas.microsoft.com/office/2006/documentManagement/types"/>
    <ds:schemaRef ds:uri="36435d18-6621-4642-b716-c7c0d04bc3e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1224</Words>
  <Application>Microsoft Office PowerPoint</Application>
  <PresentationFormat>Widescreen</PresentationFormat>
  <Paragraphs>107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 2</vt:lpstr>
      <vt:lpstr>Quotable</vt:lpstr>
      <vt:lpstr>MIGLIORE IDEA «OUT OF THE BOX» PER IL VIAGGIATORE D’AFFARI</vt:lpstr>
      <vt:lpstr>PANORAMICA DEL PREMIO</vt:lpstr>
      <vt:lpstr>Full image slide</vt:lpstr>
      <vt:lpstr>DESCRIZIONE</vt:lpstr>
      <vt:lpstr>IMPLEMENTAZIONE</vt:lpstr>
      <vt:lpstr>RISULTATI</vt:lpstr>
      <vt:lpstr>PASSI SUCCESSIVI</vt:lpstr>
      <vt:lpstr>MATERIALE RELATIVO AL PROGETTO</vt:lpstr>
      <vt:lpstr>Full image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JOURNE TO DIGITAL CHANGE: esplorare le opportunità nel digitale per un viaggio smart</dc:title>
  <dc:creator>Francesca Maria Montemagno</dc:creator>
  <cp:lastModifiedBy>Fulvio Origo</cp:lastModifiedBy>
  <cp:revision>44</cp:revision>
  <dcterms:created xsi:type="dcterms:W3CDTF">2020-11-11T16:39:28Z</dcterms:created>
  <dcterms:modified xsi:type="dcterms:W3CDTF">2021-05-26T13:50:23Z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29bff8-5b33-42aa-95d2-28f72e792cb0_Enabled">
    <vt:lpwstr>true</vt:lpwstr>
  </property>
  <property fmtid="{D5CDD505-2E9C-101B-9397-08002B2CF9AE}" pid="3" name="MSIP_Label_4929bff8-5b33-42aa-95d2-28f72e792cb0_SetDate">
    <vt:lpwstr>2020-11-17T08:07:24Z</vt:lpwstr>
  </property>
  <property fmtid="{D5CDD505-2E9C-101B-9397-08002B2CF9AE}" pid="4" name="MSIP_Label_4929bff8-5b33-42aa-95d2-28f72e792cb0_Method">
    <vt:lpwstr>Privileged</vt:lpwstr>
  </property>
  <property fmtid="{D5CDD505-2E9C-101B-9397-08002B2CF9AE}" pid="5" name="MSIP_Label_4929bff8-5b33-42aa-95d2-28f72e792cb0_Name">
    <vt:lpwstr>Internal</vt:lpwstr>
  </property>
  <property fmtid="{D5CDD505-2E9C-101B-9397-08002B2CF9AE}" pid="6" name="MSIP_Label_4929bff8-5b33-42aa-95d2-28f72e792cb0_SiteId">
    <vt:lpwstr>f35a6974-607f-47d4-82d7-ff31d7dc53a5</vt:lpwstr>
  </property>
  <property fmtid="{D5CDD505-2E9C-101B-9397-08002B2CF9AE}" pid="7" name="MSIP_Label_4929bff8-5b33-42aa-95d2-28f72e792cb0_ActionId">
    <vt:lpwstr>063bc2a5-915e-4e78-b1ec-38f3a9877956</vt:lpwstr>
  </property>
  <property fmtid="{D5CDD505-2E9C-101B-9397-08002B2CF9AE}" pid="8" name="MSIP_Label_4929bff8-5b33-42aa-95d2-28f72e792cb0_ContentBits">
    <vt:lpwstr>0</vt:lpwstr>
  </property>
  <property fmtid="{D5CDD505-2E9C-101B-9397-08002B2CF9AE}" pid="9" name="ContentTypeId">
    <vt:lpwstr>0x01010065654FEE42A144499E5FDA8F5984078E</vt:lpwstr>
  </property>
</Properties>
</file>